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61" r:id="rId5"/>
    <p:sldId id="259" r:id="rId6"/>
    <p:sldId id="262" r:id="rId7"/>
    <p:sldId id="260" r:id="rId8"/>
    <p:sldId id="263" r:id="rId9"/>
    <p:sldId id="266" r:id="rId10"/>
    <p:sldId id="264" r:id="rId11"/>
    <p:sldId id="265" r:id="rId12"/>
    <p:sldId id="267" r:id="rId13"/>
    <p:sldId id="268" r:id="rId14"/>
    <p:sldId id="269" r:id="rId15"/>
    <p:sldId id="270" r:id="rId16"/>
    <p:sldId id="272" r:id="rId17"/>
    <p:sldId id="273" r:id="rId18"/>
    <p:sldId id="274" r:id="rId19"/>
    <p:sldId id="275" r:id="rId20"/>
    <p:sldId id="276" r:id="rId21"/>
    <p:sldId id="279" r:id="rId22"/>
    <p:sldId id="277" r:id="rId23"/>
    <p:sldId id="278" r:id="rId24"/>
    <p:sldId id="27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00" autoAdjust="0"/>
  </p:normalViewPr>
  <p:slideViewPr>
    <p:cSldViewPr>
      <p:cViewPr varScale="1">
        <p:scale>
          <a:sx n="43" d="100"/>
          <a:sy n="43" d="100"/>
        </p:scale>
        <p:origin x="2088"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64E7C1-E42F-4B90-AFF6-E15D3434E1BB}" type="datetimeFigureOut">
              <a:rPr lang="en-AU" smtClean="0"/>
              <a:t>16/11/2016</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5CC88F-01A6-4474-ACF8-55DE259F386E}" type="slidenum">
              <a:rPr lang="en-AU" smtClean="0"/>
              <a:t>‹#›</a:t>
            </a:fld>
            <a:endParaRPr lang="en-AU"/>
          </a:p>
        </p:txBody>
      </p:sp>
    </p:spTree>
    <p:extLst>
      <p:ext uri="{BB962C8B-B14F-4D97-AF65-F5344CB8AC3E}">
        <p14:creationId xmlns:p14="http://schemas.microsoft.com/office/powerpoint/2010/main" val="2819842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Tasks:</a:t>
            </a:r>
          </a:p>
          <a:p>
            <a:pPr marL="228600" indent="-228600">
              <a:buFont typeface="+mj-lt"/>
              <a:buAutoNum type="arabicPeriod"/>
            </a:pPr>
            <a:r>
              <a:rPr lang="en-AU" dirty="0" smtClean="0">
                <a:solidFill>
                  <a:schemeClr val="tx1"/>
                </a:solidFill>
              </a:rPr>
              <a:t>Discuss</a:t>
            </a:r>
            <a:r>
              <a:rPr lang="en-AU" baseline="0" dirty="0" smtClean="0">
                <a:solidFill>
                  <a:schemeClr val="tx1"/>
                </a:solidFill>
              </a:rPr>
              <a:t> questions and list answers on the board</a:t>
            </a:r>
          </a:p>
          <a:p>
            <a:pPr marL="228600" indent="-228600">
              <a:buFont typeface="+mj-lt"/>
              <a:buAutoNum type="arabicPeriod"/>
            </a:pPr>
            <a:r>
              <a:rPr lang="en-AU" baseline="0" dirty="0" smtClean="0">
                <a:solidFill>
                  <a:schemeClr val="tx1"/>
                </a:solidFill>
              </a:rPr>
              <a:t>Students make a new heading page and write questions and answers in work books</a:t>
            </a:r>
          </a:p>
        </p:txBody>
      </p:sp>
      <p:sp>
        <p:nvSpPr>
          <p:cNvPr id="4" name="Slide Number Placeholder 3"/>
          <p:cNvSpPr>
            <a:spLocks noGrp="1"/>
          </p:cNvSpPr>
          <p:nvPr>
            <p:ph type="sldNum" sz="quarter" idx="10"/>
          </p:nvPr>
        </p:nvSpPr>
        <p:spPr/>
        <p:txBody>
          <a:bodyPr/>
          <a:lstStyle/>
          <a:p>
            <a:fld id="{855CC88F-01A6-4474-ACF8-55DE259F386E}" type="slidenum">
              <a:rPr lang="en-AU" smtClean="0"/>
              <a:t>1</a:t>
            </a:fld>
            <a:endParaRPr lang="en-AU"/>
          </a:p>
        </p:txBody>
      </p:sp>
    </p:spTree>
    <p:extLst>
      <p:ext uri="{BB962C8B-B14F-4D97-AF65-F5344CB8AC3E}">
        <p14:creationId xmlns:p14="http://schemas.microsoft.com/office/powerpoint/2010/main" val="1394772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Students</a:t>
            </a:r>
            <a:r>
              <a:rPr lang="en-AU" baseline="0" dirty="0" smtClean="0"/>
              <a:t> to begin research, making a slide for each topic.</a:t>
            </a:r>
          </a:p>
          <a:p>
            <a:r>
              <a:rPr lang="en-AU" baseline="0" dirty="0" smtClean="0"/>
              <a:t>Include headings and sub headings</a:t>
            </a:r>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10</a:t>
            </a:fld>
            <a:endParaRPr lang="en-AU"/>
          </a:p>
        </p:txBody>
      </p:sp>
    </p:spTree>
    <p:extLst>
      <p:ext uri="{BB962C8B-B14F-4D97-AF65-F5344CB8AC3E}">
        <p14:creationId xmlns:p14="http://schemas.microsoft.com/office/powerpoint/2010/main" val="2467868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11</a:t>
            </a:fld>
            <a:endParaRPr lang="en-AU"/>
          </a:p>
        </p:txBody>
      </p:sp>
    </p:spTree>
    <p:extLst>
      <p:ext uri="{BB962C8B-B14F-4D97-AF65-F5344CB8AC3E}">
        <p14:creationId xmlns:p14="http://schemas.microsoft.com/office/powerpoint/2010/main" val="2153162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14</a:t>
            </a:fld>
            <a:endParaRPr lang="en-AU"/>
          </a:p>
        </p:txBody>
      </p:sp>
    </p:spTree>
    <p:extLst>
      <p:ext uri="{BB962C8B-B14F-4D97-AF65-F5344CB8AC3E}">
        <p14:creationId xmlns:p14="http://schemas.microsoft.com/office/powerpoint/2010/main" val="528751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17</a:t>
            </a:fld>
            <a:endParaRPr lang="en-AU"/>
          </a:p>
        </p:txBody>
      </p:sp>
    </p:spTree>
    <p:extLst>
      <p:ext uri="{BB962C8B-B14F-4D97-AF65-F5344CB8AC3E}">
        <p14:creationId xmlns:p14="http://schemas.microsoft.com/office/powerpoint/2010/main" val="2346785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18</a:t>
            </a:fld>
            <a:endParaRPr lang="en-AU"/>
          </a:p>
        </p:txBody>
      </p:sp>
    </p:spTree>
    <p:extLst>
      <p:ext uri="{BB962C8B-B14F-4D97-AF65-F5344CB8AC3E}">
        <p14:creationId xmlns:p14="http://schemas.microsoft.com/office/powerpoint/2010/main" val="2367584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Tasks: These places are the cities of Australian States. Can you identify them?</a:t>
            </a:r>
          </a:p>
          <a:p>
            <a:r>
              <a:rPr lang="en-AU" dirty="0" smtClean="0"/>
              <a:t>(From</a:t>
            </a:r>
            <a:r>
              <a:rPr lang="en-AU" baseline="0" dirty="0" smtClean="0"/>
              <a:t> left to right: Melbourne, Hobart, Adelaide, Perth, Darwin, Brisbane, Sydney)</a:t>
            </a:r>
          </a:p>
          <a:p>
            <a:r>
              <a:rPr lang="en-AU" dirty="0" smtClean="0"/>
              <a:t>Q. What makes cities liveable places?</a:t>
            </a:r>
            <a:r>
              <a:rPr lang="en-AU" baseline="0" dirty="0" smtClean="0"/>
              <a:t> What attracts people to live in cities?</a:t>
            </a:r>
          </a:p>
          <a:p>
            <a:pPr marL="228600" indent="-228600">
              <a:buAutoNum type="alphaUcPeriod"/>
            </a:pPr>
            <a:r>
              <a:rPr lang="en-AU" baseline="0" dirty="0" smtClean="0"/>
              <a:t>Access to employment, housing, schools, shops, parks, beaches, </a:t>
            </a:r>
          </a:p>
          <a:p>
            <a:pPr marL="228600" indent="-228600">
              <a:buAutoNum type="alphaUcPeriod" startAt="17"/>
            </a:pPr>
            <a:r>
              <a:rPr lang="en-AU" baseline="0" dirty="0" smtClean="0"/>
              <a:t>What factors do people face when choosing where to live?</a:t>
            </a:r>
          </a:p>
          <a:p>
            <a:pPr marL="228600" indent="-228600">
              <a:buAutoNum type="alphaUcPeriod" startAt="17"/>
            </a:pPr>
            <a:r>
              <a:rPr lang="en-AU" baseline="0" dirty="0" smtClean="0"/>
              <a:t>A. Employment prospects, affordable housing, quality schools, life style choices, family, </a:t>
            </a:r>
            <a:endParaRPr lang="en-AU" dirty="0" smtClean="0"/>
          </a:p>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2</a:t>
            </a:fld>
            <a:endParaRPr lang="en-AU"/>
          </a:p>
        </p:txBody>
      </p:sp>
    </p:spTree>
    <p:extLst>
      <p:ext uri="{BB962C8B-B14F-4D97-AF65-F5344CB8AC3E}">
        <p14:creationId xmlns:p14="http://schemas.microsoft.com/office/powerpoint/2010/main" val="2504623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What makes a place liveable?</a:t>
            </a:r>
          </a:p>
          <a:p>
            <a:r>
              <a:rPr lang="en-AU" dirty="0" smtClean="0"/>
              <a:t>Tasks: C</a:t>
            </a:r>
            <a:r>
              <a:rPr lang="en-AU" baseline="0" dirty="0" smtClean="0"/>
              <a:t>hoose five towns from the map and search in Google Images.  </a:t>
            </a:r>
          </a:p>
          <a:p>
            <a:endParaRPr lang="en-AU" baseline="0" dirty="0" smtClean="0"/>
          </a:p>
          <a:p>
            <a:r>
              <a:rPr lang="en-AU" baseline="0" dirty="0" smtClean="0"/>
              <a:t>Answer the following questions:</a:t>
            </a:r>
          </a:p>
          <a:p>
            <a:pPr marL="228600" indent="-228600">
              <a:buAutoNum type="arabicPeriod"/>
            </a:pPr>
            <a:r>
              <a:rPr lang="en-AU" baseline="0" dirty="0" smtClean="0"/>
              <a:t>Why did you choose this town?</a:t>
            </a:r>
          </a:p>
          <a:p>
            <a:pPr marL="228600" indent="-228600">
              <a:buAutoNum type="arabicPeriod"/>
            </a:pPr>
            <a:r>
              <a:rPr lang="en-AU" baseline="0" dirty="0" smtClean="0"/>
              <a:t>List the features you find attractive about this place</a:t>
            </a:r>
          </a:p>
          <a:p>
            <a:pPr marL="228600" indent="-228600">
              <a:buAutoNum type="arabicPeriod"/>
            </a:pPr>
            <a:r>
              <a:rPr lang="en-AU" baseline="0" dirty="0" smtClean="0"/>
              <a:t>List the features you don’t like about this place</a:t>
            </a:r>
          </a:p>
          <a:p>
            <a:pPr marL="228600" indent="-228600">
              <a:buAutoNum type="arabicPeriod"/>
            </a:pPr>
            <a:r>
              <a:rPr lang="en-AU" dirty="0" smtClean="0"/>
              <a:t>Would you be happy to live in this place? E</a:t>
            </a:r>
            <a:r>
              <a:rPr lang="en-AU" baseline="0" dirty="0" smtClean="0"/>
              <a:t>xplain your reasons</a:t>
            </a:r>
          </a:p>
          <a:p>
            <a:pPr marL="0" indent="0">
              <a:buNone/>
            </a:pPr>
            <a:endParaRPr lang="en-AU" dirty="0" smtClean="0"/>
          </a:p>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3</a:t>
            </a:fld>
            <a:endParaRPr lang="en-AU"/>
          </a:p>
        </p:txBody>
      </p:sp>
    </p:spTree>
    <p:extLst>
      <p:ext uri="{BB962C8B-B14F-4D97-AF65-F5344CB8AC3E}">
        <p14:creationId xmlns:p14="http://schemas.microsoft.com/office/powerpoint/2010/main" val="3993985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Macedon Ranges is situated in Central Victoria, North of Melbourne.</a:t>
            </a:r>
          </a:p>
          <a:p>
            <a:endParaRPr lang="en-AU" dirty="0" smtClean="0"/>
          </a:p>
          <a:p>
            <a:pPr marL="0" indent="0">
              <a:buNone/>
            </a:pPr>
            <a:endParaRPr lang="en-AU" baseline="0" dirty="0" smtClean="0"/>
          </a:p>
          <a:p>
            <a:pPr marL="0" indent="0">
              <a:buNone/>
            </a:pPr>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4</a:t>
            </a:fld>
            <a:endParaRPr lang="en-AU"/>
          </a:p>
        </p:txBody>
      </p:sp>
    </p:spTree>
    <p:extLst>
      <p:ext uri="{BB962C8B-B14F-4D97-AF65-F5344CB8AC3E}">
        <p14:creationId xmlns:p14="http://schemas.microsoft.com/office/powerpoint/2010/main" val="3731630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Task: Discuss with the person next to you the following questions: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What are the reasons your family lives in the town that you live in?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Discuss the features you find important for liveability in your town.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If you had a choice to move, which town would you like to live in and why?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AU"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Task: List the main reasons students came up with in terms of: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Accessibility: education, healthcare, employment, leisure centres, transport services, parks, shops, utilities, internet,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Demographics: location, family, friends, culture, environment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Aesthetics: natural features, town layout, infrastructure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Site: land acreage, town block,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AU" sz="1200" b="0" i="0" u="none" strike="noStrike" kern="1200" cap="none" spc="0" normalizeH="0" baseline="0" noProof="0" dirty="0" smtClean="0">
                <a:ln>
                  <a:noFill/>
                </a:ln>
                <a:solidFill>
                  <a:prstClr val="black"/>
                </a:solidFill>
                <a:effectLst/>
                <a:uLnTx/>
                <a:uFillTx/>
                <a:latin typeface="+mn-lt"/>
                <a:ea typeface="+mn-ea"/>
                <a:cs typeface="+mn-cs"/>
              </a:rPr>
              <a:t>Stability:  people movement, government, crime rate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AU"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1200" b="0" i="0" u="none" strike="noStrike" kern="1200" cap="none" spc="0" normalizeH="0" baseline="0" noProof="0" dirty="0" smtClean="0">
              <a:ln>
                <a:noFill/>
              </a:ln>
              <a:solidFill>
                <a:prstClr val="black"/>
              </a:solidFill>
              <a:effectLst/>
              <a:uLnTx/>
              <a:uFillTx/>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5</a:t>
            </a:fld>
            <a:endParaRPr lang="en-AU"/>
          </a:p>
        </p:txBody>
      </p:sp>
    </p:spTree>
    <p:extLst>
      <p:ext uri="{BB962C8B-B14F-4D97-AF65-F5344CB8AC3E}">
        <p14:creationId xmlns:p14="http://schemas.microsoft.com/office/powerpoint/2010/main" val="3405346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6</a:t>
            </a:fld>
            <a:endParaRPr lang="en-AU"/>
          </a:p>
        </p:txBody>
      </p:sp>
    </p:spTree>
    <p:extLst>
      <p:ext uri="{BB962C8B-B14F-4D97-AF65-F5344CB8AC3E}">
        <p14:creationId xmlns:p14="http://schemas.microsoft.com/office/powerpoint/2010/main" val="3684035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Watch the video. Which place do you think is the best place to live?</a:t>
            </a:r>
          </a:p>
          <a:p>
            <a:r>
              <a:rPr lang="en-AU" dirty="0" smtClean="0"/>
              <a:t>Watch again and give each place a "liveability" rating out of 10 (use the hand out sheet to tally marks)</a:t>
            </a:r>
          </a:p>
          <a:p>
            <a:r>
              <a:rPr lang="en-AU" dirty="0" smtClean="0"/>
              <a:t>Which place ranks highest? Which comes last? What factors did you take into account in rating the different places?</a:t>
            </a:r>
          </a:p>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7</a:t>
            </a:fld>
            <a:endParaRPr lang="en-AU"/>
          </a:p>
        </p:txBody>
      </p:sp>
    </p:spTree>
    <p:extLst>
      <p:ext uri="{BB962C8B-B14F-4D97-AF65-F5344CB8AC3E}">
        <p14:creationId xmlns:p14="http://schemas.microsoft.com/office/powerpoint/2010/main" val="1035196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Watch this 10 most liveable</a:t>
            </a:r>
            <a:r>
              <a:rPr lang="en-AU" baseline="0" dirty="0" smtClean="0"/>
              <a:t> cities in the world</a:t>
            </a:r>
          </a:p>
          <a:p>
            <a:r>
              <a:rPr lang="en-AU" baseline="0" dirty="0" smtClean="0"/>
              <a:t>How do we measure liveability?</a:t>
            </a:r>
          </a:p>
          <a:p>
            <a:r>
              <a:rPr lang="en-AU" baseline="0" dirty="0" smtClean="0"/>
              <a:t>Read chapter 1.5 Measuring Liveability of text book</a:t>
            </a:r>
          </a:p>
        </p:txBody>
      </p:sp>
      <p:sp>
        <p:nvSpPr>
          <p:cNvPr id="4" name="Slide Number Placeholder 3"/>
          <p:cNvSpPr>
            <a:spLocks noGrp="1"/>
          </p:cNvSpPr>
          <p:nvPr>
            <p:ph type="sldNum" sz="quarter" idx="10"/>
          </p:nvPr>
        </p:nvSpPr>
        <p:spPr/>
        <p:txBody>
          <a:bodyPr/>
          <a:lstStyle/>
          <a:p>
            <a:fld id="{855CC88F-01A6-4474-ACF8-55DE259F386E}" type="slidenum">
              <a:rPr lang="en-AU" smtClean="0"/>
              <a:t>8</a:t>
            </a:fld>
            <a:endParaRPr lang="en-AU"/>
          </a:p>
        </p:txBody>
      </p:sp>
    </p:spTree>
    <p:extLst>
      <p:ext uri="{BB962C8B-B14F-4D97-AF65-F5344CB8AC3E}">
        <p14:creationId xmlns:p14="http://schemas.microsoft.com/office/powerpoint/2010/main" val="5704698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Set up for Research Task: What is a liveable city?</a:t>
            </a:r>
          </a:p>
          <a:p>
            <a:endParaRPr lang="en-AU" dirty="0" smtClean="0"/>
          </a:p>
          <a:p>
            <a:endParaRPr lang="en-AU" dirty="0"/>
          </a:p>
        </p:txBody>
      </p:sp>
      <p:sp>
        <p:nvSpPr>
          <p:cNvPr id="4" name="Slide Number Placeholder 3"/>
          <p:cNvSpPr>
            <a:spLocks noGrp="1"/>
          </p:cNvSpPr>
          <p:nvPr>
            <p:ph type="sldNum" sz="quarter" idx="10"/>
          </p:nvPr>
        </p:nvSpPr>
        <p:spPr/>
        <p:txBody>
          <a:bodyPr/>
          <a:lstStyle/>
          <a:p>
            <a:fld id="{855CC88F-01A6-4474-ACF8-55DE259F386E}" type="slidenum">
              <a:rPr lang="en-AU" smtClean="0"/>
              <a:t>9</a:t>
            </a:fld>
            <a:endParaRPr lang="en-AU"/>
          </a:p>
        </p:txBody>
      </p:sp>
    </p:spTree>
    <p:extLst>
      <p:ext uri="{BB962C8B-B14F-4D97-AF65-F5344CB8AC3E}">
        <p14:creationId xmlns:p14="http://schemas.microsoft.com/office/powerpoint/2010/main" val="3691154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BD473B1-716C-40FD-B289-8F352F54B3DA}" type="datetimeFigureOut">
              <a:rPr lang="en-AU" smtClean="0"/>
              <a:t>16/11/2016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1972264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BD473B1-716C-40FD-B289-8F352F54B3DA}" type="datetimeFigureOut">
              <a:rPr lang="en-AU" smtClean="0"/>
              <a:t>16/11/2016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1251596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BD473B1-716C-40FD-B289-8F352F54B3DA}" type="datetimeFigureOut">
              <a:rPr lang="en-AU" smtClean="0"/>
              <a:t>16/11/2016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1359342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BD473B1-716C-40FD-B289-8F352F54B3DA}" type="datetimeFigureOut">
              <a:rPr lang="en-AU" smtClean="0"/>
              <a:t>16/11/2016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1711389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D473B1-716C-40FD-B289-8F352F54B3DA}" type="datetimeFigureOut">
              <a:rPr lang="en-AU" smtClean="0"/>
              <a:t>16/11/2016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2293978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BD473B1-716C-40FD-B289-8F352F54B3DA}" type="datetimeFigureOut">
              <a:rPr lang="en-AU" smtClean="0"/>
              <a:t>16/11/2016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2671466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BD473B1-716C-40FD-B289-8F352F54B3DA}" type="datetimeFigureOut">
              <a:rPr lang="en-AU" smtClean="0"/>
              <a:t>16/11/2016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2413404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BD473B1-716C-40FD-B289-8F352F54B3DA}" type="datetimeFigureOut">
              <a:rPr lang="en-AU" smtClean="0"/>
              <a:t>16/11/2016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872606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473B1-716C-40FD-B289-8F352F54B3DA}" type="datetimeFigureOut">
              <a:rPr lang="en-AU" smtClean="0"/>
              <a:t>16/11/2016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273308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D473B1-716C-40FD-B289-8F352F54B3DA}" type="datetimeFigureOut">
              <a:rPr lang="en-AU" smtClean="0"/>
              <a:t>16/11/2016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4179465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D473B1-716C-40FD-B289-8F352F54B3DA}" type="datetimeFigureOut">
              <a:rPr lang="en-AU" smtClean="0"/>
              <a:t>16/11/2016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B863C3A-73C0-4CE6-BCAD-00552298DE65}" type="slidenum">
              <a:rPr lang="en-AU" smtClean="0"/>
              <a:t>‹#›</a:t>
            </a:fld>
            <a:endParaRPr lang="en-AU"/>
          </a:p>
        </p:txBody>
      </p:sp>
    </p:spTree>
    <p:extLst>
      <p:ext uri="{BB962C8B-B14F-4D97-AF65-F5344CB8AC3E}">
        <p14:creationId xmlns:p14="http://schemas.microsoft.com/office/powerpoint/2010/main" val="2808279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D473B1-716C-40FD-B289-8F352F54B3DA}" type="datetimeFigureOut">
              <a:rPr lang="en-AU" smtClean="0"/>
              <a:t>16/11/2016</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863C3A-73C0-4CE6-BCAD-00552298DE65}" type="slidenum">
              <a:rPr lang="en-AU" smtClean="0"/>
              <a:t>‹#›</a:t>
            </a:fld>
            <a:endParaRPr lang="en-AU"/>
          </a:p>
        </p:txBody>
      </p:sp>
    </p:spTree>
    <p:extLst>
      <p:ext uri="{BB962C8B-B14F-4D97-AF65-F5344CB8AC3E}">
        <p14:creationId xmlns:p14="http://schemas.microsoft.com/office/powerpoint/2010/main" val="4046546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15.jpe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2.jpg"/></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www.bbs.gov.bd/" TargetMode="External"/><Relationship Id="rId2" Type="http://schemas.openxmlformats.org/officeDocument/2006/relationships/hyperlink" Target="http://www.abs.gov.au/ausstats" TargetMode="External"/><Relationship Id="rId1" Type="http://schemas.openxmlformats.org/officeDocument/2006/relationships/slideLayout" Target="../slideLayouts/slideLayout2.xml"/><Relationship Id="rId6" Type="http://schemas.openxmlformats.org/officeDocument/2006/relationships/hyperlink" Target="http://www.payscale.com/research/AU/Location=Melbourne" TargetMode="External"/><Relationship Id="rId5" Type="http://schemas.openxmlformats.org/officeDocument/2006/relationships/hyperlink" Target="http://www.crimestatistics.vic.gov.au/" TargetMode="External"/><Relationship Id="rId4" Type="http://schemas.openxmlformats.org/officeDocument/2006/relationships/hyperlink" Target="http://www.police.gov.bd/Crime-Statistic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fMmmiNlj0Fc"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youtu.be/r7pvvOfoi-k"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AU" sz="8800" dirty="0" smtClean="0">
                <a:solidFill>
                  <a:schemeClr val="bg1"/>
                </a:solidFill>
                <a:latin typeface="Baskerville Old Face" panose="02020602080505020303" pitchFamily="18" charset="0"/>
              </a:rPr>
              <a:t>LIVEABILITY</a:t>
            </a:r>
            <a:endParaRPr lang="en-AU" sz="8800" dirty="0">
              <a:solidFill>
                <a:schemeClr val="bg1"/>
              </a:solidFill>
              <a:latin typeface="Baskerville Old Face" panose="02020602080505020303" pitchFamily="18" charset="0"/>
            </a:endParaRPr>
          </a:p>
        </p:txBody>
      </p:sp>
      <p:sp>
        <p:nvSpPr>
          <p:cNvPr id="3" name="Subtitle 2"/>
          <p:cNvSpPr>
            <a:spLocks noGrp="1"/>
          </p:cNvSpPr>
          <p:nvPr>
            <p:ph type="subTitle" idx="1"/>
          </p:nvPr>
        </p:nvSpPr>
        <p:spPr/>
        <p:txBody>
          <a:bodyPr/>
          <a:lstStyle/>
          <a:p>
            <a:r>
              <a:rPr lang="en-AU" dirty="0" smtClean="0">
                <a:solidFill>
                  <a:srgbClr val="FFFF00"/>
                </a:solidFill>
              </a:rPr>
              <a:t>What makes a place liveable?</a:t>
            </a:r>
          </a:p>
          <a:p>
            <a:r>
              <a:rPr lang="en-AU" dirty="0" smtClean="0">
                <a:solidFill>
                  <a:srgbClr val="00B0F0"/>
                </a:solidFill>
              </a:rPr>
              <a:t>What is: ‘quality of life?’</a:t>
            </a:r>
          </a:p>
          <a:p>
            <a:r>
              <a:rPr lang="en-AU" dirty="0" smtClean="0">
                <a:solidFill>
                  <a:srgbClr val="00B050"/>
                </a:solidFill>
              </a:rPr>
              <a:t>How do we measure it?</a:t>
            </a:r>
            <a:endParaRPr lang="en-AU" dirty="0">
              <a:solidFill>
                <a:srgbClr val="00B050"/>
              </a:solidFill>
            </a:endParaRPr>
          </a:p>
        </p:txBody>
      </p:sp>
    </p:spTree>
    <p:extLst>
      <p:ext uri="{BB962C8B-B14F-4D97-AF65-F5344CB8AC3E}">
        <p14:creationId xmlns:p14="http://schemas.microsoft.com/office/powerpoint/2010/main" val="232373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dirty="0" smtClean="0"/>
              <a:t>Research</a:t>
            </a:r>
            <a:endParaRPr lang="en-AU" dirty="0"/>
          </a:p>
        </p:txBody>
      </p:sp>
      <p:sp>
        <p:nvSpPr>
          <p:cNvPr id="3" name="Content Placeholder 2"/>
          <p:cNvSpPr>
            <a:spLocks noGrp="1"/>
          </p:cNvSpPr>
          <p:nvPr>
            <p:ph idx="1"/>
          </p:nvPr>
        </p:nvSpPr>
        <p:spPr>
          <a:xfrm>
            <a:off x="457200" y="1124744"/>
            <a:ext cx="8229600" cy="5184576"/>
          </a:xfrm>
        </p:spPr>
        <p:txBody>
          <a:bodyPr>
            <a:normAutofit fontScale="62500" lnSpcReduction="20000"/>
          </a:bodyPr>
          <a:lstStyle/>
          <a:p>
            <a:pPr marL="0" indent="0">
              <a:buNone/>
            </a:pPr>
            <a:r>
              <a:rPr lang="en-AU" dirty="0"/>
              <a:t>2</a:t>
            </a:r>
            <a:r>
              <a:rPr lang="en-AU" dirty="0" smtClean="0"/>
              <a:t>. </a:t>
            </a:r>
            <a:r>
              <a:rPr lang="en-AU" b="1" dirty="0" smtClean="0"/>
              <a:t>Conduct </a:t>
            </a:r>
            <a:r>
              <a:rPr lang="en-AU" b="1" dirty="0"/>
              <a:t>research </a:t>
            </a:r>
            <a:r>
              <a:rPr lang="en-AU" dirty="0"/>
              <a:t>into the following aspects of liveability for the two cities</a:t>
            </a:r>
            <a:r>
              <a:rPr lang="en-AU" dirty="0" smtClean="0"/>
              <a:t>. Make a slide for each topic.</a:t>
            </a:r>
            <a:endParaRPr lang="en-AU" dirty="0"/>
          </a:p>
          <a:p>
            <a:r>
              <a:rPr lang="en-AU" b="1" dirty="0" smtClean="0"/>
              <a:t>Location</a:t>
            </a:r>
            <a:r>
              <a:rPr lang="en-AU" dirty="0"/>
              <a:t>. Include country and continent.</a:t>
            </a:r>
          </a:p>
          <a:p>
            <a:r>
              <a:rPr lang="en-AU" b="1" dirty="0" smtClean="0"/>
              <a:t>Population</a:t>
            </a:r>
            <a:r>
              <a:rPr lang="en-AU" dirty="0" smtClean="0"/>
              <a:t> </a:t>
            </a:r>
            <a:r>
              <a:rPr lang="en-AU" dirty="0"/>
              <a:t>and population density.</a:t>
            </a:r>
          </a:p>
          <a:p>
            <a:r>
              <a:rPr lang="en-AU" b="1" dirty="0" smtClean="0"/>
              <a:t>Natural </a:t>
            </a:r>
            <a:r>
              <a:rPr lang="en-AU" b="1" dirty="0"/>
              <a:t>environment </a:t>
            </a:r>
            <a:r>
              <a:rPr lang="en-AU" dirty="0"/>
              <a:t>and climate.</a:t>
            </a:r>
          </a:p>
          <a:p>
            <a:r>
              <a:rPr lang="en-AU" b="1" dirty="0" smtClean="0"/>
              <a:t>Law </a:t>
            </a:r>
            <a:r>
              <a:rPr lang="en-AU" b="1" dirty="0"/>
              <a:t>and Order</a:t>
            </a:r>
            <a:r>
              <a:rPr lang="en-AU" dirty="0"/>
              <a:t>. Is this a safe place? What crime statistics can you find?</a:t>
            </a:r>
          </a:p>
          <a:p>
            <a:r>
              <a:rPr lang="en-AU" b="1" dirty="0" smtClean="0"/>
              <a:t>Economy</a:t>
            </a:r>
            <a:r>
              <a:rPr lang="en-AU" dirty="0"/>
              <a:t>. What is the average income? </a:t>
            </a:r>
          </a:p>
          <a:p>
            <a:r>
              <a:rPr lang="en-AU" b="1" dirty="0" smtClean="0"/>
              <a:t>Infrastructure</a:t>
            </a:r>
            <a:r>
              <a:rPr lang="en-AU" dirty="0"/>
              <a:t>. How well is this city serviced with transport and other facilities?</a:t>
            </a:r>
          </a:p>
          <a:p>
            <a:r>
              <a:rPr lang="en-AU" b="1" dirty="0" smtClean="0"/>
              <a:t>Health </a:t>
            </a:r>
            <a:r>
              <a:rPr lang="en-AU" b="1" dirty="0"/>
              <a:t>care</a:t>
            </a:r>
            <a:r>
              <a:rPr lang="en-AU" dirty="0"/>
              <a:t>. Access to hospitals and doctors. How many doctors per head of population</a:t>
            </a:r>
            <a:r>
              <a:rPr lang="en-AU" dirty="0" smtClean="0"/>
              <a:t>?</a:t>
            </a:r>
          </a:p>
          <a:p>
            <a:r>
              <a:rPr lang="en-AU" b="1" dirty="0" smtClean="0"/>
              <a:t>Education</a:t>
            </a:r>
            <a:r>
              <a:rPr lang="en-AU" dirty="0" smtClean="0"/>
              <a:t>. What education structures are in place? When do children start school? How long do students stay at school?</a:t>
            </a:r>
            <a:endParaRPr lang="en-AU" dirty="0"/>
          </a:p>
          <a:p>
            <a:r>
              <a:rPr lang="en-AU" b="1" dirty="0" smtClean="0"/>
              <a:t>Lifestyle</a:t>
            </a:r>
            <a:r>
              <a:rPr lang="en-AU" dirty="0"/>
              <a:t>. Recreation, Culture, Entertainment, Sport and other aspects about living in this city</a:t>
            </a:r>
            <a:r>
              <a:rPr lang="en-AU" dirty="0" smtClean="0"/>
              <a:t>.</a:t>
            </a:r>
          </a:p>
          <a:p>
            <a:pPr lvl="0"/>
            <a:r>
              <a:rPr lang="en-AU" b="1" dirty="0" smtClean="0"/>
              <a:t>Summary. </a:t>
            </a:r>
            <a:r>
              <a:rPr lang="en-AU" dirty="0"/>
              <a:t>Write a short summary comparing (similarities) and contrasting (differences) the liveability of the cities you chose</a:t>
            </a:r>
          </a:p>
          <a:p>
            <a:endParaRPr lang="en-AU" b="1" dirty="0"/>
          </a:p>
          <a:p>
            <a:pPr marL="0" indent="0">
              <a:buNone/>
            </a:pPr>
            <a:endParaRPr lang="en-AU" dirty="0"/>
          </a:p>
        </p:txBody>
      </p:sp>
    </p:spTree>
    <p:extLst>
      <p:ext uri="{BB962C8B-B14F-4D97-AF65-F5344CB8AC3E}">
        <p14:creationId xmlns:p14="http://schemas.microsoft.com/office/powerpoint/2010/main" val="1337694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a:bodyPr>
          <a:lstStyle/>
          <a:p>
            <a:pPr marL="0" indent="0">
              <a:buNone/>
            </a:pPr>
            <a:r>
              <a:rPr lang="en-AU" dirty="0" smtClean="0"/>
              <a:t>3. Things to include:</a:t>
            </a:r>
          </a:p>
          <a:p>
            <a:r>
              <a:rPr lang="en-AU" dirty="0" smtClean="0"/>
              <a:t>A </a:t>
            </a:r>
            <a:r>
              <a:rPr lang="en-AU" dirty="0"/>
              <a:t>map of the world with the two cities you chose marked and labelled on </a:t>
            </a:r>
            <a:r>
              <a:rPr lang="en-AU" dirty="0" smtClean="0"/>
              <a:t>it </a:t>
            </a:r>
          </a:p>
          <a:p>
            <a:r>
              <a:rPr lang="en-AU" dirty="0" smtClean="0"/>
              <a:t>Include headings, images</a:t>
            </a:r>
            <a:r>
              <a:rPr lang="en-AU" dirty="0"/>
              <a:t>, graphs and </a:t>
            </a:r>
            <a:r>
              <a:rPr lang="en-AU" dirty="0" smtClean="0"/>
              <a:t>tables</a:t>
            </a:r>
          </a:p>
          <a:p>
            <a:pPr lvl="0"/>
            <a:r>
              <a:rPr lang="en-AU" dirty="0" smtClean="0"/>
              <a:t>A bibliography </a:t>
            </a:r>
            <a:r>
              <a:rPr lang="en-AU" dirty="0"/>
              <a:t>of all websites you use in your </a:t>
            </a:r>
            <a:r>
              <a:rPr lang="en-AU" dirty="0" smtClean="0"/>
              <a:t>research</a:t>
            </a:r>
          </a:p>
          <a:p>
            <a:pPr lvl="0"/>
            <a:r>
              <a:rPr lang="en-AU" dirty="0" smtClean="0"/>
              <a:t>Remember to save all your work</a:t>
            </a:r>
          </a:p>
          <a:p>
            <a:pPr lvl="0"/>
            <a:r>
              <a:rPr lang="en-AU" dirty="0" smtClean="0"/>
              <a:t>Send to Mrs Gossip via the portal</a:t>
            </a:r>
            <a:endParaRPr lang="en-AU" dirty="0"/>
          </a:p>
          <a:p>
            <a:endParaRPr lang="en-AU" dirty="0"/>
          </a:p>
        </p:txBody>
      </p:sp>
    </p:spTree>
    <p:extLst>
      <p:ext uri="{BB962C8B-B14F-4D97-AF65-F5344CB8AC3E}">
        <p14:creationId xmlns:p14="http://schemas.microsoft.com/office/powerpoint/2010/main" val="1260340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Assessment Rubric</a:t>
            </a:r>
            <a:endParaRPr lang="en-AU" dirty="0"/>
          </a:p>
        </p:txBody>
      </p:sp>
      <p:graphicFrame>
        <p:nvGraphicFramePr>
          <p:cNvPr id="5" name="Table 4"/>
          <p:cNvGraphicFramePr>
            <a:graphicFrameLocks noGrp="1"/>
          </p:cNvGraphicFramePr>
          <p:nvPr>
            <p:extLst>
              <p:ext uri="{D42A27DB-BD31-4B8C-83A1-F6EECF244321}">
                <p14:modId xmlns:p14="http://schemas.microsoft.com/office/powerpoint/2010/main" val="1094898493"/>
              </p:ext>
            </p:extLst>
          </p:nvPr>
        </p:nvGraphicFramePr>
        <p:xfrm>
          <a:off x="611560" y="1196752"/>
          <a:ext cx="8229600" cy="5112568"/>
        </p:xfrm>
        <a:graphic>
          <a:graphicData uri="http://schemas.openxmlformats.org/drawingml/2006/table">
            <a:tbl>
              <a:tblPr/>
              <a:tblGrid>
                <a:gridCol w="1202519">
                  <a:extLst>
                    <a:ext uri="{9D8B030D-6E8A-4147-A177-3AD203B41FA5}">
                      <a16:colId xmlns:a16="http://schemas.microsoft.com/office/drawing/2014/main" val="20000"/>
                    </a:ext>
                  </a:extLst>
                </a:gridCol>
                <a:gridCol w="1649668">
                  <a:extLst>
                    <a:ext uri="{9D8B030D-6E8A-4147-A177-3AD203B41FA5}">
                      <a16:colId xmlns:a16="http://schemas.microsoft.com/office/drawing/2014/main" val="20001"/>
                    </a:ext>
                  </a:extLst>
                </a:gridCol>
                <a:gridCol w="1875826">
                  <a:extLst>
                    <a:ext uri="{9D8B030D-6E8A-4147-A177-3AD203B41FA5}">
                      <a16:colId xmlns:a16="http://schemas.microsoft.com/office/drawing/2014/main" val="20002"/>
                    </a:ext>
                  </a:extLst>
                </a:gridCol>
                <a:gridCol w="1704592">
                  <a:extLst>
                    <a:ext uri="{9D8B030D-6E8A-4147-A177-3AD203B41FA5}">
                      <a16:colId xmlns:a16="http://schemas.microsoft.com/office/drawing/2014/main" val="20003"/>
                    </a:ext>
                  </a:extLst>
                </a:gridCol>
                <a:gridCol w="1796995">
                  <a:extLst>
                    <a:ext uri="{9D8B030D-6E8A-4147-A177-3AD203B41FA5}">
                      <a16:colId xmlns:a16="http://schemas.microsoft.com/office/drawing/2014/main" val="20004"/>
                    </a:ext>
                  </a:extLst>
                </a:gridCol>
              </a:tblGrid>
              <a:tr h="305576">
                <a:tc>
                  <a:txBody>
                    <a:bodyPr/>
                    <a:lstStyle/>
                    <a:p>
                      <a:pPr>
                        <a:lnSpc>
                          <a:spcPct val="115000"/>
                        </a:lnSpc>
                        <a:spcAft>
                          <a:spcPts val="0"/>
                        </a:spcAft>
                      </a:pPr>
                      <a:r>
                        <a:rPr lang="en-AU" sz="1000" b="1">
                          <a:effectLst/>
                          <a:latin typeface="Times New Roman"/>
                          <a:ea typeface="Times New Roman"/>
                        </a:rPr>
                        <a:t>Criteria</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gn="ctr">
                        <a:lnSpc>
                          <a:spcPct val="115000"/>
                        </a:lnSpc>
                        <a:spcAft>
                          <a:spcPts val="0"/>
                        </a:spcAft>
                      </a:pPr>
                      <a:r>
                        <a:rPr lang="en-AU" sz="1000" b="1">
                          <a:effectLst/>
                          <a:latin typeface="Times New Roman"/>
                          <a:ea typeface="Times New Roman"/>
                        </a:rPr>
                        <a:t>Skilled (4)</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gn="ctr">
                        <a:lnSpc>
                          <a:spcPct val="115000"/>
                        </a:lnSpc>
                        <a:spcAft>
                          <a:spcPts val="0"/>
                        </a:spcAft>
                      </a:pPr>
                      <a:r>
                        <a:rPr lang="en-AU" sz="1000" b="1">
                          <a:effectLst/>
                          <a:latin typeface="Times New Roman"/>
                          <a:ea typeface="Times New Roman"/>
                        </a:rPr>
                        <a:t>Capable (3)</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gn="ctr">
                        <a:lnSpc>
                          <a:spcPct val="115000"/>
                        </a:lnSpc>
                        <a:spcAft>
                          <a:spcPts val="0"/>
                        </a:spcAft>
                      </a:pPr>
                      <a:r>
                        <a:rPr lang="en-AU" sz="1000" b="1">
                          <a:effectLst/>
                          <a:latin typeface="Times New Roman"/>
                          <a:ea typeface="Times New Roman"/>
                        </a:rPr>
                        <a:t>Apprentice (2)</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gn="ctr">
                        <a:lnSpc>
                          <a:spcPct val="115000"/>
                        </a:lnSpc>
                        <a:spcAft>
                          <a:spcPts val="0"/>
                        </a:spcAft>
                      </a:pPr>
                      <a:r>
                        <a:rPr lang="en-AU" sz="1000" b="1">
                          <a:effectLst/>
                          <a:latin typeface="Times New Roman"/>
                          <a:ea typeface="Times New Roman"/>
                        </a:rPr>
                        <a:t>Novice (1)</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102173">
                <a:tc>
                  <a:txBody>
                    <a:bodyPr/>
                    <a:lstStyle/>
                    <a:p>
                      <a:pPr>
                        <a:lnSpc>
                          <a:spcPct val="115000"/>
                        </a:lnSpc>
                        <a:spcAft>
                          <a:spcPts val="0"/>
                        </a:spcAft>
                      </a:pPr>
                      <a:r>
                        <a:rPr lang="en-AU" sz="1000">
                          <a:effectLst/>
                          <a:latin typeface="Times New Roman"/>
                          <a:ea typeface="Times New Roman"/>
                        </a:rPr>
                        <a:t>Content/Research</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Excellent coverage of the topic. </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All information is in your own words.</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Most aspects of the topic are covered.</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Most of the information is in your own wording.</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Some aspects of the topic are covered.</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And / OR</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Most of the information is copied.</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Shows little evidence of relevant research.</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And / OR</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All information is copied.</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2097920">
                <a:tc>
                  <a:txBody>
                    <a:bodyPr/>
                    <a:lstStyle/>
                    <a:p>
                      <a:pPr>
                        <a:lnSpc>
                          <a:spcPct val="115000"/>
                        </a:lnSpc>
                        <a:spcAft>
                          <a:spcPts val="0"/>
                        </a:spcAft>
                      </a:pPr>
                      <a:r>
                        <a:rPr lang="en-AU" sz="1000">
                          <a:effectLst/>
                          <a:latin typeface="Times New Roman"/>
                          <a:ea typeface="Times New Roman"/>
                        </a:rPr>
                        <a:t>Presentation</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AVD</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 </a:t>
                      </a:r>
                      <a:endParaRPr lang="en-AU" sz="1200">
                        <a:effectLst/>
                        <a:latin typeface="Times New Roman"/>
                        <a:ea typeface="Times New Roman"/>
                      </a:endParaRPr>
                    </a:p>
                    <a:p>
                      <a:pPr>
                        <a:lnSpc>
                          <a:spcPct val="115000"/>
                        </a:lnSpc>
                        <a:spcAft>
                          <a:spcPts val="0"/>
                        </a:spcAft>
                      </a:pPr>
                      <a:r>
                        <a:rPr lang="en-AU" sz="1000">
                          <a:effectLst/>
                          <a:latin typeface="Times New Roman"/>
                          <a:ea typeface="Times New Roman"/>
                        </a:rPr>
                        <a:t> </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The assignment shows evidence of excellent organisation. Careful thought has been given to the presentation and choice of materials and the task has been produced with great care. The assignment is visually pleasing and contains no errors.</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The assignment shows evidence of good organisation. Satisfactory thought has been given to the choice and presentation of material and the task has been produced with care. The task is visually pleasing and contains a few errors.</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The assignment shows evidence of satisfactory organisation. Some thought has been given to the presentation of material and the task has been produced with some care. The task contains quite a few errors.</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The assignment shows little evidence of satisfactory organisation. Little thought has been given to the presentation of material and the task has not been produced with care. The task contains many errors.</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903024">
                <a:tc>
                  <a:txBody>
                    <a:bodyPr/>
                    <a:lstStyle/>
                    <a:p>
                      <a:pPr>
                        <a:lnSpc>
                          <a:spcPct val="115000"/>
                        </a:lnSpc>
                        <a:spcAft>
                          <a:spcPts val="0"/>
                        </a:spcAft>
                      </a:pPr>
                      <a:r>
                        <a:rPr lang="en-AU" sz="1000">
                          <a:effectLst/>
                          <a:latin typeface="Times New Roman"/>
                          <a:ea typeface="Times New Roman"/>
                        </a:rPr>
                        <a:t>Summary</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The summary compares two cities and shows a good understanding of the concept of ‘liveability’.  </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The summary compares two cities and shows a satisfactory understanding of the concept of ‘liveability’.  </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.Very little attempt is made to compare the cities studied. A limited understanding of ‘liveability’ is evident.</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No attempt made to compare the two cities for ‘ liveability’.</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703875">
                <a:tc>
                  <a:txBody>
                    <a:bodyPr/>
                    <a:lstStyle/>
                    <a:p>
                      <a:pPr>
                        <a:lnSpc>
                          <a:spcPct val="115000"/>
                        </a:lnSpc>
                        <a:spcAft>
                          <a:spcPts val="0"/>
                        </a:spcAft>
                      </a:pPr>
                      <a:r>
                        <a:rPr lang="en-AU" sz="1000">
                          <a:effectLst/>
                          <a:latin typeface="Times New Roman"/>
                          <a:ea typeface="Times New Roman"/>
                        </a:rPr>
                        <a:t>Completion of task requirements.</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All aspects of the task completed by due date and to a high standard.</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All aspects completed and to a good standard.</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a:effectLst/>
                          <a:latin typeface="Times New Roman"/>
                          <a:ea typeface="Times New Roman"/>
                        </a:rPr>
                        <a:t>Some of the questions completed.</a:t>
                      </a:r>
                      <a:endParaRPr lang="en-AU" sz="120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a:lnSpc>
                          <a:spcPct val="115000"/>
                        </a:lnSpc>
                        <a:spcAft>
                          <a:spcPts val="0"/>
                        </a:spcAft>
                      </a:pPr>
                      <a:r>
                        <a:rPr lang="en-AU" sz="1000" dirty="0">
                          <a:effectLst/>
                          <a:latin typeface="Times New Roman"/>
                          <a:ea typeface="Times New Roman"/>
                        </a:rPr>
                        <a:t>Assignment is incomplete.</a:t>
                      </a:r>
                      <a:endParaRPr lang="en-AU" sz="1200" dirty="0">
                        <a:effectLst/>
                        <a:latin typeface="Times New Roman"/>
                        <a:ea typeface="Times New Roman"/>
                      </a:endParaRPr>
                    </a:p>
                  </a:txBody>
                  <a:tcPr marL="46830" marR="46830" marT="46830" marB="468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9235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2160240"/>
          </a:xfrm>
        </p:spPr>
        <p:txBody>
          <a:bodyPr>
            <a:normAutofit/>
          </a:bodyPr>
          <a:lstStyle/>
          <a:p>
            <a:pPr lvl="0">
              <a:spcBef>
                <a:spcPct val="20000"/>
              </a:spcBef>
            </a:pPr>
            <a:r>
              <a:rPr lang="en-AU" dirty="0" smtClean="0"/>
              <a:t>What is a ‘Liveable City?</a:t>
            </a:r>
            <a:r>
              <a:rPr lang="en-AU" sz="2400" dirty="0">
                <a:solidFill>
                  <a:prstClr val="black"/>
                </a:solidFill>
                <a:ea typeface="+mn-ea"/>
                <a:cs typeface="+mn-cs"/>
              </a:rPr>
              <a:t> </a:t>
            </a:r>
            <a:r>
              <a:rPr lang="en-AU" sz="2400" dirty="0" smtClean="0">
                <a:solidFill>
                  <a:prstClr val="black"/>
                </a:solidFill>
                <a:ea typeface="+mn-ea"/>
                <a:cs typeface="+mn-cs"/>
              </a:rPr>
              <a:t/>
            </a:r>
            <a:br>
              <a:rPr lang="en-AU" sz="2400" dirty="0" smtClean="0">
                <a:solidFill>
                  <a:prstClr val="black"/>
                </a:solidFill>
                <a:ea typeface="+mn-ea"/>
                <a:cs typeface="+mn-cs"/>
              </a:rPr>
            </a:br>
            <a:r>
              <a:rPr lang="en-AU" sz="2400" dirty="0" smtClean="0">
                <a:solidFill>
                  <a:prstClr val="black"/>
                </a:solidFill>
                <a:ea typeface="+mn-ea"/>
                <a:cs typeface="+mn-cs"/>
              </a:rPr>
              <a:t>A </a:t>
            </a:r>
            <a:r>
              <a:rPr lang="en-AU" sz="2400" dirty="0">
                <a:solidFill>
                  <a:prstClr val="black"/>
                </a:solidFill>
                <a:ea typeface="+mn-ea"/>
                <a:cs typeface="+mn-cs"/>
              </a:rPr>
              <a:t>Research Project on ‘Liveability’</a:t>
            </a:r>
            <a:br>
              <a:rPr lang="en-AU" sz="2400" dirty="0">
                <a:solidFill>
                  <a:prstClr val="black"/>
                </a:solidFill>
                <a:ea typeface="+mn-ea"/>
                <a:cs typeface="+mn-cs"/>
              </a:rPr>
            </a:br>
            <a:r>
              <a:rPr lang="en-AU" sz="2400" dirty="0">
                <a:solidFill>
                  <a:prstClr val="black"/>
                </a:solidFill>
                <a:ea typeface="+mn-ea"/>
                <a:cs typeface="+mn-cs"/>
              </a:rPr>
              <a:t>By </a:t>
            </a:r>
            <a:br>
              <a:rPr lang="en-AU" sz="2400" dirty="0">
                <a:solidFill>
                  <a:prstClr val="black"/>
                </a:solidFill>
                <a:ea typeface="+mn-ea"/>
                <a:cs typeface="+mn-cs"/>
              </a:rPr>
            </a:br>
            <a:r>
              <a:rPr lang="en-AU" sz="2400" dirty="0">
                <a:solidFill>
                  <a:prstClr val="black"/>
                </a:solidFill>
                <a:ea typeface="+mn-ea"/>
                <a:cs typeface="+mn-cs"/>
              </a:rPr>
              <a:t>Mrs </a:t>
            </a:r>
            <a:r>
              <a:rPr lang="en-AU" sz="2400" dirty="0" smtClean="0">
                <a:solidFill>
                  <a:prstClr val="black"/>
                </a:solidFill>
                <a:ea typeface="+mn-ea"/>
                <a:cs typeface="+mn-cs"/>
              </a:rPr>
              <a:t>Gossip</a:t>
            </a:r>
            <a:endParaRPr lang="en-AU" dirty="0"/>
          </a:p>
        </p:txBody>
      </p:sp>
      <p:sp>
        <p:nvSpPr>
          <p:cNvPr id="4" name="Text Placeholder 3"/>
          <p:cNvSpPr>
            <a:spLocks noGrp="1"/>
          </p:cNvSpPr>
          <p:nvPr>
            <p:ph type="body" idx="1"/>
          </p:nvPr>
        </p:nvSpPr>
        <p:spPr>
          <a:xfrm>
            <a:off x="467544" y="2348880"/>
            <a:ext cx="4040188" cy="504056"/>
          </a:xfrm>
        </p:spPr>
        <p:txBody>
          <a:bodyPr>
            <a:normAutofit fontScale="92500"/>
          </a:bodyPr>
          <a:lstStyle/>
          <a:p>
            <a:r>
              <a:rPr lang="en-AU" dirty="0" smtClean="0"/>
              <a:t>Most Liveable City, Melbourne</a:t>
            </a:r>
            <a:endParaRPr lang="en-AU"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 y="2996952"/>
            <a:ext cx="4040188" cy="2808983"/>
          </a:xfrm>
        </p:spPr>
      </p:pic>
      <p:sp>
        <p:nvSpPr>
          <p:cNvPr id="5" name="Text Placeholder 4"/>
          <p:cNvSpPr>
            <a:spLocks noGrp="1"/>
          </p:cNvSpPr>
          <p:nvPr>
            <p:ph type="body" sz="quarter" idx="3"/>
          </p:nvPr>
        </p:nvSpPr>
        <p:spPr>
          <a:xfrm>
            <a:off x="4644009" y="2204864"/>
            <a:ext cx="3960440" cy="648072"/>
          </a:xfrm>
        </p:spPr>
        <p:txBody>
          <a:bodyPr/>
          <a:lstStyle/>
          <a:p>
            <a:r>
              <a:rPr lang="en-AU" dirty="0" smtClean="0"/>
              <a:t>Least Liveable City, Dhaka </a:t>
            </a:r>
            <a:endParaRPr lang="en-AU" dirty="0"/>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4008" y="2996952"/>
            <a:ext cx="3881109" cy="2841055"/>
          </a:xfrm>
        </p:spPr>
      </p:pic>
    </p:spTree>
    <p:extLst>
      <p:ext uri="{BB962C8B-B14F-4D97-AF65-F5344CB8AC3E}">
        <p14:creationId xmlns:p14="http://schemas.microsoft.com/office/powerpoint/2010/main" val="12854749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Location in the world</a:t>
            </a:r>
            <a:endParaRPr lang="en-AU" dirty="0"/>
          </a:p>
        </p:txBody>
      </p:sp>
      <p:sp>
        <p:nvSpPr>
          <p:cNvPr id="8" name="Text Placeholder 7"/>
          <p:cNvSpPr>
            <a:spLocks noGrp="1"/>
          </p:cNvSpPr>
          <p:nvPr>
            <p:ph type="body" idx="1"/>
          </p:nvPr>
        </p:nvSpPr>
        <p:spPr>
          <a:xfrm>
            <a:off x="467544" y="1196752"/>
            <a:ext cx="4040188" cy="432048"/>
          </a:xfrm>
        </p:spPr>
        <p:txBody>
          <a:bodyPr>
            <a:normAutofit fontScale="92500"/>
          </a:bodyPr>
          <a:lstStyle/>
          <a:p>
            <a:r>
              <a:rPr lang="en-AU" dirty="0" smtClean="0"/>
              <a:t>Melbourne is located in Australia</a:t>
            </a:r>
            <a:endParaRPr lang="en-AU" dirty="0"/>
          </a:p>
        </p:txBody>
      </p:sp>
      <p:pic>
        <p:nvPicPr>
          <p:cNvPr id="13" name="Content Placeholder 1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7544" y="1628800"/>
            <a:ext cx="4040188" cy="2808312"/>
          </a:xfrm>
        </p:spPr>
      </p:pic>
      <p:sp>
        <p:nvSpPr>
          <p:cNvPr id="10" name="Text Placeholder 9"/>
          <p:cNvSpPr>
            <a:spLocks noGrp="1"/>
          </p:cNvSpPr>
          <p:nvPr>
            <p:ph type="body" sz="quarter" idx="3"/>
          </p:nvPr>
        </p:nvSpPr>
        <p:spPr>
          <a:xfrm>
            <a:off x="4644008" y="1124744"/>
            <a:ext cx="4041775" cy="504056"/>
          </a:xfrm>
        </p:spPr>
        <p:txBody>
          <a:bodyPr>
            <a:normAutofit fontScale="92500"/>
          </a:bodyPr>
          <a:lstStyle/>
          <a:p>
            <a:r>
              <a:rPr lang="en-AU" dirty="0" smtClean="0"/>
              <a:t>Dhaka is located in Bangladesh </a:t>
            </a:r>
            <a:endParaRPr lang="en-AU" dirty="0"/>
          </a:p>
        </p:txBody>
      </p:sp>
      <p:pic>
        <p:nvPicPr>
          <p:cNvPr id="12" name="Content Placeholder 11"/>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4644008" y="1628800"/>
            <a:ext cx="4041775" cy="2808312"/>
          </a:xfrm>
        </p:spPr>
      </p:pic>
      <p:pic>
        <p:nvPicPr>
          <p:cNvPr id="2050" name="Picture 2" descr="D:\Users\08305370\Pictures\Liveability\bangladesh-dhaka-map-ep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4437111"/>
            <a:ext cx="4104456" cy="20162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Users\08305370\Pictures\Liveability\victoria_ma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544" y="4472280"/>
            <a:ext cx="3960440" cy="1981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479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00">
            <a:alpha val="56000"/>
          </a:srgb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50106"/>
          </a:xfrm>
        </p:spPr>
        <p:txBody>
          <a:bodyPr/>
          <a:lstStyle/>
          <a:p>
            <a:r>
              <a:rPr lang="en-AU" dirty="0" smtClean="0"/>
              <a:t>Population</a:t>
            </a:r>
            <a:endParaRPr lang="en-AU" dirty="0"/>
          </a:p>
        </p:txBody>
      </p:sp>
      <p:sp>
        <p:nvSpPr>
          <p:cNvPr id="5" name="Text Placeholder 4"/>
          <p:cNvSpPr>
            <a:spLocks noGrp="1"/>
          </p:cNvSpPr>
          <p:nvPr>
            <p:ph type="body" idx="1"/>
          </p:nvPr>
        </p:nvSpPr>
        <p:spPr>
          <a:xfrm>
            <a:off x="457200" y="1196753"/>
            <a:ext cx="4040188" cy="432047"/>
          </a:xfrm>
        </p:spPr>
        <p:txBody>
          <a:bodyPr>
            <a:normAutofit lnSpcReduction="10000"/>
          </a:bodyPr>
          <a:lstStyle/>
          <a:p>
            <a:r>
              <a:rPr lang="en-AU" dirty="0" smtClean="0"/>
              <a:t>Melbourne</a:t>
            </a:r>
            <a:endParaRPr lang="en-AU" dirty="0"/>
          </a:p>
        </p:txBody>
      </p:sp>
      <p:sp>
        <p:nvSpPr>
          <p:cNvPr id="6" name="Content Placeholder 5"/>
          <p:cNvSpPr>
            <a:spLocks noGrp="1"/>
          </p:cNvSpPr>
          <p:nvPr>
            <p:ph sz="half" idx="2"/>
          </p:nvPr>
        </p:nvSpPr>
        <p:spPr>
          <a:xfrm>
            <a:off x="457200" y="1628800"/>
            <a:ext cx="4040188" cy="4497363"/>
          </a:xfrm>
          <a:blipFill>
            <a:blip r:embed="rId2"/>
            <a:stretch>
              <a:fillRect/>
            </a:stretch>
          </a:blipFill>
        </p:spPr>
        <p:txBody>
          <a:bodyPr>
            <a:normAutofit fontScale="92500" lnSpcReduction="10000"/>
          </a:bodyPr>
          <a:lstStyle/>
          <a:p>
            <a:pPr marL="0" indent="0">
              <a:buNone/>
            </a:pPr>
            <a:r>
              <a:rPr lang="en-AU" dirty="0" smtClean="0"/>
              <a:t>Australian Bureau of Statistics report of March 2016 population count stands at:</a:t>
            </a:r>
          </a:p>
          <a:p>
            <a:pPr marL="0" indent="0">
              <a:buNone/>
            </a:pPr>
            <a:r>
              <a:rPr lang="en-AU" dirty="0" smtClean="0"/>
              <a:t>		</a:t>
            </a:r>
          </a:p>
          <a:p>
            <a:pPr marL="0" indent="0">
              <a:buNone/>
            </a:pPr>
            <a:endParaRPr lang="en-AU" dirty="0"/>
          </a:p>
          <a:p>
            <a:pPr marL="0" indent="0" algn="ctr">
              <a:buNone/>
            </a:pPr>
            <a:r>
              <a:rPr lang="en-AU" sz="6500" b="1" dirty="0">
                <a:solidFill>
                  <a:prstClr val="black"/>
                </a:solidFill>
              </a:rPr>
              <a:t>4 529 500</a:t>
            </a:r>
            <a:endParaRPr lang="en-AU" sz="6500" b="1" dirty="0"/>
          </a:p>
          <a:p>
            <a:pPr marL="0" indent="0">
              <a:buNone/>
            </a:pPr>
            <a:endParaRPr lang="en-AU" dirty="0" smtClean="0"/>
          </a:p>
          <a:p>
            <a:pPr marL="0" indent="0">
              <a:buNone/>
            </a:pPr>
            <a:r>
              <a:rPr lang="en-AU" dirty="0" smtClean="0"/>
              <a:t>Melbourne had the largest growth of all Greater Capital Cities in Australia between 2014-2015 (up by 91,600)</a:t>
            </a:r>
            <a:endParaRPr lang="en-AU" dirty="0"/>
          </a:p>
        </p:txBody>
      </p:sp>
      <p:sp>
        <p:nvSpPr>
          <p:cNvPr id="7" name="Text Placeholder 6"/>
          <p:cNvSpPr>
            <a:spLocks noGrp="1"/>
          </p:cNvSpPr>
          <p:nvPr>
            <p:ph type="body" sz="quarter" idx="3"/>
          </p:nvPr>
        </p:nvSpPr>
        <p:spPr>
          <a:xfrm>
            <a:off x="4645025" y="1196753"/>
            <a:ext cx="4041775" cy="432047"/>
          </a:xfrm>
        </p:spPr>
        <p:txBody>
          <a:bodyPr>
            <a:normAutofit lnSpcReduction="10000"/>
          </a:bodyPr>
          <a:lstStyle/>
          <a:p>
            <a:r>
              <a:rPr lang="en-AU" dirty="0" smtClean="0"/>
              <a:t>Dhaka</a:t>
            </a:r>
            <a:endParaRPr lang="en-AU" dirty="0"/>
          </a:p>
        </p:txBody>
      </p:sp>
      <p:sp>
        <p:nvSpPr>
          <p:cNvPr id="8" name="Content Placeholder 7"/>
          <p:cNvSpPr>
            <a:spLocks noGrp="1"/>
          </p:cNvSpPr>
          <p:nvPr>
            <p:ph sz="quarter" idx="4"/>
          </p:nvPr>
        </p:nvSpPr>
        <p:spPr>
          <a:xfrm>
            <a:off x="4645025" y="1628800"/>
            <a:ext cx="4041775" cy="4497363"/>
          </a:xfrm>
          <a:blipFill>
            <a:blip r:embed="rId3"/>
            <a:stretch>
              <a:fillRect/>
            </a:stretch>
          </a:blipFill>
        </p:spPr>
        <p:txBody>
          <a:bodyPr/>
          <a:lstStyle/>
          <a:p>
            <a:pPr marL="0" indent="0">
              <a:buNone/>
            </a:pPr>
            <a:r>
              <a:rPr lang="en-AU" dirty="0" smtClean="0"/>
              <a:t>Bangladesh Bureau of Statistics census population count for Dhaka, in March 2011, is as follows:</a:t>
            </a:r>
          </a:p>
          <a:p>
            <a:pPr marL="0" indent="0">
              <a:buNone/>
            </a:pPr>
            <a:endParaRPr lang="en-AU" dirty="0" smtClean="0"/>
          </a:p>
          <a:p>
            <a:pPr marL="0" indent="0">
              <a:buNone/>
            </a:pPr>
            <a:endParaRPr lang="en-AU" dirty="0"/>
          </a:p>
          <a:p>
            <a:pPr marL="0" indent="0">
              <a:buNone/>
            </a:pPr>
            <a:r>
              <a:rPr lang="en-AU" dirty="0" smtClean="0"/>
              <a:t>Young	24,730,884</a:t>
            </a:r>
          </a:p>
          <a:p>
            <a:pPr marL="0" indent="0">
              <a:buNone/>
            </a:pPr>
            <a:r>
              <a:rPr lang="en-AU" dirty="0" smtClean="0"/>
              <a:t>Adults	20,580,529</a:t>
            </a:r>
          </a:p>
          <a:p>
            <a:pPr marL="0" indent="0">
              <a:buNone/>
            </a:pPr>
            <a:r>
              <a:rPr lang="en-AU" dirty="0" smtClean="0"/>
              <a:t>Elderly	2,113,005</a:t>
            </a:r>
          </a:p>
          <a:p>
            <a:pPr marL="0" indent="0">
              <a:buNone/>
            </a:pPr>
            <a:r>
              <a:rPr lang="en-AU" dirty="0" smtClean="0"/>
              <a:t>Total	</a:t>
            </a:r>
            <a:r>
              <a:rPr lang="en-AU" sz="4000" b="1" dirty="0" smtClean="0"/>
              <a:t>47,424,418</a:t>
            </a:r>
            <a:endParaRPr lang="en-AU" sz="4000" b="1" dirty="0"/>
          </a:p>
          <a:p>
            <a:pPr marL="0" indent="0">
              <a:buNone/>
            </a:pPr>
            <a:endParaRPr lang="en-AU" dirty="0"/>
          </a:p>
        </p:txBody>
      </p:sp>
    </p:spTree>
    <p:extLst>
      <p:ext uri="{BB962C8B-B14F-4D97-AF65-F5344CB8AC3E}">
        <p14:creationId xmlns:p14="http://schemas.microsoft.com/office/powerpoint/2010/main" val="2250935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75000"/>
            <a:alpha val="44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dirty="0" smtClean="0"/>
              <a:t>Natural Environment</a:t>
            </a:r>
            <a:endParaRPr lang="en-AU" dirty="0"/>
          </a:p>
        </p:txBody>
      </p:sp>
      <p:sp>
        <p:nvSpPr>
          <p:cNvPr id="3" name="Text Placeholder 2"/>
          <p:cNvSpPr>
            <a:spLocks noGrp="1"/>
          </p:cNvSpPr>
          <p:nvPr>
            <p:ph type="body" idx="1"/>
          </p:nvPr>
        </p:nvSpPr>
        <p:spPr>
          <a:xfrm>
            <a:off x="457200" y="980729"/>
            <a:ext cx="4040188" cy="432048"/>
          </a:xfrm>
        </p:spPr>
        <p:txBody>
          <a:bodyPr>
            <a:normAutofit lnSpcReduction="10000"/>
          </a:bodyPr>
          <a:lstStyle/>
          <a:p>
            <a:r>
              <a:rPr lang="en-AU" dirty="0" smtClean="0"/>
              <a:t>Melbourne</a:t>
            </a:r>
            <a:endParaRPr lang="en-AU" dirty="0"/>
          </a:p>
        </p:txBody>
      </p:sp>
      <p:sp>
        <p:nvSpPr>
          <p:cNvPr id="4" name="Content Placeholder 3"/>
          <p:cNvSpPr>
            <a:spLocks noGrp="1"/>
          </p:cNvSpPr>
          <p:nvPr>
            <p:ph sz="half" idx="2"/>
          </p:nvPr>
        </p:nvSpPr>
        <p:spPr>
          <a:xfrm>
            <a:off x="467544" y="1340768"/>
            <a:ext cx="3209528" cy="2520280"/>
          </a:xfrm>
          <a:blipFill>
            <a:blip r:embed="rId2"/>
            <a:stretch>
              <a:fillRect/>
            </a:stretch>
          </a:blipFill>
        </p:spPr>
        <p:txBody>
          <a:bodyPr/>
          <a:lstStyle/>
          <a:p>
            <a:pPr marL="0" indent="0">
              <a:buNone/>
            </a:pPr>
            <a:endParaRPr lang="en-AU" dirty="0" smtClean="0"/>
          </a:p>
          <a:p>
            <a:pPr marL="0" indent="0">
              <a:buNone/>
            </a:pPr>
            <a:endParaRPr lang="en-AU" dirty="0"/>
          </a:p>
        </p:txBody>
      </p:sp>
      <p:sp>
        <p:nvSpPr>
          <p:cNvPr id="5" name="Text Placeholder 4"/>
          <p:cNvSpPr>
            <a:spLocks noGrp="1"/>
          </p:cNvSpPr>
          <p:nvPr>
            <p:ph type="body" sz="quarter" idx="3"/>
          </p:nvPr>
        </p:nvSpPr>
        <p:spPr>
          <a:xfrm>
            <a:off x="4644008" y="908720"/>
            <a:ext cx="4041775" cy="432048"/>
          </a:xfrm>
        </p:spPr>
        <p:txBody>
          <a:bodyPr>
            <a:normAutofit lnSpcReduction="10000"/>
          </a:bodyPr>
          <a:lstStyle/>
          <a:p>
            <a:r>
              <a:rPr lang="en-AU" dirty="0" smtClean="0"/>
              <a:t>Dhaka</a:t>
            </a:r>
            <a:endParaRPr lang="en-AU" dirty="0"/>
          </a:p>
        </p:txBody>
      </p:sp>
      <p:sp>
        <p:nvSpPr>
          <p:cNvPr id="6" name="Content Placeholder 5"/>
          <p:cNvSpPr>
            <a:spLocks noGrp="1"/>
          </p:cNvSpPr>
          <p:nvPr>
            <p:ph sz="quarter" idx="4"/>
          </p:nvPr>
        </p:nvSpPr>
        <p:spPr>
          <a:xfrm>
            <a:off x="4716016" y="1340768"/>
            <a:ext cx="3466728" cy="2592288"/>
          </a:xfrm>
          <a:blipFill>
            <a:blip r:embed="rId3"/>
            <a:stretch>
              <a:fillRect/>
            </a:stretch>
          </a:blipFill>
        </p:spPr>
        <p:txBody>
          <a:bodyPr/>
          <a:lstStyle/>
          <a:p>
            <a:pPr marL="0" indent="0">
              <a:buNone/>
            </a:pPr>
            <a:endParaRPr lang="en-AU" dirty="0"/>
          </a:p>
        </p:txBody>
      </p:sp>
      <p:sp>
        <p:nvSpPr>
          <p:cNvPr id="7" name="Rectangle 6"/>
          <p:cNvSpPr/>
          <p:nvPr/>
        </p:nvSpPr>
        <p:spPr>
          <a:xfrm>
            <a:off x="467544" y="4077072"/>
            <a:ext cx="3456384" cy="2585323"/>
          </a:xfrm>
          <a:prstGeom prst="rect">
            <a:avLst/>
          </a:prstGeom>
        </p:spPr>
        <p:txBody>
          <a:bodyPr wrap="square">
            <a:spAutoFit/>
          </a:bodyPr>
          <a:lstStyle/>
          <a:p>
            <a:r>
              <a:rPr lang="en-AU" b="1" dirty="0"/>
              <a:t>Outdoor spaces include</a:t>
            </a:r>
            <a:r>
              <a:rPr lang="en-AU" dirty="0"/>
              <a:t>:</a:t>
            </a:r>
          </a:p>
          <a:p>
            <a:r>
              <a:rPr lang="en-AU" dirty="0"/>
              <a:t>Fitzroy Gardens</a:t>
            </a:r>
          </a:p>
          <a:p>
            <a:r>
              <a:rPr lang="en-AU" dirty="0"/>
              <a:t>Treasury Gardens</a:t>
            </a:r>
          </a:p>
          <a:p>
            <a:r>
              <a:rPr lang="en-AU" dirty="0"/>
              <a:t>Flagstaff Gardens</a:t>
            </a:r>
          </a:p>
          <a:p>
            <a:r>
              <a:rPr lang="en-AU" dirty="0"/>
              <a:t>Queen Victoria Gardens</a:t>
            </a:r>
          </a:p>
          <a:p>
            <a:r>
              <a:rPr lang="en-AU" dirty="0"/>
              <a:t>Royal Botanic Gardens</a:t>
            </a:r>
          </a:p>
          <a:p>
            <a:r>
              <a:rPr lang="en-AU" dirty="0"/>
              <a:t>Kings Domain</a:t>
            </a:r>
          </a:p>
          <a:p>
            <a:r>
              <a:rPr lang="en-AU" dirty="0"/>
              <a:t>Birrarung Marr Park</a:t>
            </a:r>
          </a:p>
          <a:p>
            <a:r>
              <a:rPr lang="en-AU" dirty="0"/>
              <a:t>Carlton Gardens</a:t>
            </a:r>
          </a:p>
        </p:txBody>
      </p:sp>
      <p:sp>
        <p:nvSpPr>
          <p:cNvPr id="8" name="Rectangle 7"/>
          <p:cNvSpPr/>
          <p:nvPr/>
        </p:nvSpPr>
        <p:spPr>
          <a:xfrm>
            <a:off x="4716016" y="4169404"/>
            <a:ext cx="3510136" cy="1200329"/>
          </a:xfrm>
          <a:prstGeom prst="rect">
            <a:avLst/>
          </a:prstGeom>
        </p:spPr>
        <p:txBody>
          <a:bodyPr wrap="square">
            <a:spAutoFit/>
          </a:bodyPr>
          <a:lstStyle/>
          <a:p>
            <a:r>
              <a:rPr lang="en-AU" b="1" dirty="0" smtClean="0"/>
              <a:t>Outdoor Spaces include</a:t>
            </a:r>
            <a:r>
              <a:rPr lang="en-AU" dirty="0" smtClean="0"/>
              <a:t>:</a:t>
            </a:r>
          </a:p>
          <a:p>
            <a:r>
              <a:rPr lang="en-AU" dirty="0" err="1" smtClean="0"/>
              <a:t>Baldha</a:t>
            </a:r>
            <a:r>
              <a:rPr lang="en-AU" dirty="0" smtClean="0"/>
              <a:t> </a:t>
            </a:r>
            <a:r>
              <a:rPr lang="en-AU" dirty="0"/>
              <a:t>Garden</a:t>
            </a:r>
          </a:p>
          <a:p>
            <a:r>
              <a:rPr lang="en-AU" dirty="0" err="1"/>
              <a:t>Gulshan</a:t>
            </a:r>
            <a:r>
              <a:rPr lang="en-AU" dirty="0"/>
              <a:t> Lake Park</a:t>
            </a:r>
          </a:p>
          <a:p>
            <a:r>
              <a:rPr lang="en-AU" dirty="0"/>
              <a:t>Bahadur Shah Park</a:t>
            </a:r>
          </a:p>
        </p:txBody>
      </p:sp>
    </p:spTree>
    <p:extLst>
      <p:ext uri="{BB962C8B-B14F-4D97-AF65-F5344CB8AC3E}">
        <p14:creationId xmlns:p14="http://schemas.microsoft.com/office/powerpoint/2010/main" val="12920521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4704"/>
          </a:xfrm>
        </p:spPr>
        <p:txBody>
          <a:bodyPr/>
          <a:lstStyle/>
          <a:p>
            <a:r>
              <a:rPr lang="en-AU" b="1" dirty="0" smtClean="0"/>
              <a:t>Stability – Law and Order    </a:t>
            </a:r>
            <a:endParaRPr lang="en-AU" b="1" dirty="0"/>
          </a:p>
        </p:txBody>
      </p:sp>
      <p:sp>
        <p:nvSpPr>
          <p:cNvPr id="3" name="Text Placeholder 2"/>
          <p:cNvSpPr>
            <a:spLocks noGrp="1"/>
          </p:cNvSpPr>
          <p:nvPr>
            <p:ph type="body" idx="1"/>
          </p:nvPr>
        </p:nvSpPr>
        <p:spPr>
          <a:xfrm>
            <a:off x="611560" y="764704"/>
            <a:ext cx="4040188" cy="495746"/>
          </a:xfrm>
        </p:spPr>
        <p:txBody>
          <a:bodyPr/>
          <a:lstStyle/>
          <a:p>
            <a:r>
              <a:rPr lang="en-AU" dirty="0" smtClean="0"/>
              <a:t>Melbourne @ June 2016</a:t>
            </a:r>
            <a:endParaRPr lang="en-AU" dirty="0"/>
          </a:p>
        </p:txBody>
      </p:sp>
      <p:sp>
        <p:nvSpPr>
          <p:cNvPr id="4" name="Content Placeholder 3"/>
          <p:cNvSpPr>
            <a:spLocks noGrp="1"/>
          </p:cNvSpPr>
          <p:nvPr>
            <p:ph sz="half" idx="2"/>
          </p:nvPr>
        </p:nvSpPr>
        <p:spPr>
          <a:xfrm>
            <a:off x="539552" y="4265712"/>
            <a:ext cx="4040188" cy="2592288"/>
          </a:xfrm>
        </p:spPr>
        <p:txBody>
          <a:bodyPr>
            <a:normAutofit lnSpcReduction="10000"/>
          </a:bodyPr>
          <a:lstStyle/>
          <a:p>
            <a:pPr marL="0" indent="0">
              <a:buNone/>
            </a:pPr>
            <a:r>
              <a:rPr lang="en-AU" b="1" dirty="0" smtClean="0"/>
              <a:t>              Types of offences</a:t>
            </a:r>
          </a:p>
          <a:p>
            <a:pPr marL="0" indent="0">
              <a:buNone/>
            </a:pPr>
            <a:r>
              <a:rPr lang="en-AU" sz="2000" dirty="0" smtClean="0"/>
              <a:t>Crimes against the person    2 645</a:t>
            </a:r>
          </a:p>
          <a:p>
            <a:pPr marL="0" indent="0">
              <a:buNone/>
            </a:pPr>
            <a:r>
              <a:rPr lang="en-AU" sz="2000" dirty="0" smtClean="0"/>
              <a:t>Property and deception       12540</a:t>
            </a:r>
          </a:p>
          <a:p>
            <a:pPr marL="0" indent="0">
              <a:buNone/>
            </a:pPr>
            <a:r>
              <a:rPr lang="en-AU" sz="2000" dirty="0" smtClean="0"/>
              <a:t>Drug offences                          1085</a:t>
            </a:r>
          </a:p>
          <a:p>
            <a:pPr marL="0" indent="0">
              <a:buNone/>
            </a:pPr>
            <a:r>
              <a:rPr lang="en-AU" sz="2000" dirty="0" smtClean="0"/>
              <a:t>Public order and security      3009</a:t>
            </a:r>
          </a:p>
          <a:p>
            <a:pPr marL="0" indent="0">
              <a:buNone/>
            </a:pPr>
            <a:r>
              <a:rPr lang="en-AU" sz="2000" dirty="0" smtClean="0"/>
              <a:t>Justice procedures                  3485</a:t>
            </a:r>
          </a:p>
          <a:p>
            <a:pPr marL="0" indent="0">
              <a:buNone/>
            </a:pPr>
            <a:r>
              <a:rPr lang="en-AU" sz="2000" b="1" dirty="0" smtClean="0"/>
              <a:t>Total</a:t>
            </a:r>
            <a:r>
              <a:rPr lang="en-AU" sz="2000" dirty="0" smtClean="0"/>
              <a:t>                                         </a:t>
            </a:r>
            <a:r>
              <a:rPr lang="en-AU" sz="2000" b="1" dirty="0" smtClean="0"/>
              <a:t>22764</a:t>
            </a:r>
            <a:endParaRPr lang="en-AU" sz="2000" b="1" dirty="0"/>
          </a:p>
        </p:txBody>
      </p:sp>
      <p:sp>
        <p:nvSpPr>
          <p:cNvPr id="5" name="Text Placeholder 4"/>
          <p:cNvSpPr>
            <a:spLocks noGrp="1"/>
          </p:cNvSpPr>
          <p:nvPr>
            <p:ph type="body" sz="quarter" idx="3"/>
          </p:nvPr>
        </p:nvSpPr>
        <p:spPr>
          <a:xfrm>
            <a:off x="4572000" y="620688"/>
            <a:ext cx="4041775" cy="639762"/>
          </a:xfrm>
        </p:spPr>
        <p:txBody>
          <a:bodyPr/>
          <a:lstStyle/>
          <a:p>
            <a:r>
              <a:rPr lang="en-AU" dirty="0" smtClean="0"/>
              <a:t>Dhaka @ 2015</a:t>
            </a:r>
            <a:endParaRPr lang="en-AU" dirty="0"/>
          </a:p>
        </p:txBody>
      </p:sp>
      <p:sp>
        <p:nvSpPr>
          <p:cNvPr id="6" name="Content Placeholder 5"/>
          <p:cNvSpPr>
            <a:spLocks noGrp="1"/>
          </p:cNvSpPr>
          <p:nvPr>
            <p:ph sz="quarter" idx="4"/>
          </p:nvPr>
        </p:nvSpPr>
        <p:spPr>
          <a:xfrm>
            <a:off x="4716016" y="4221089"/>
            <a:ext cx="4041775" cy="2448272"/>
          </a:xfrm>
        </p:spPr>
        <p:txBody>
          <a:bodyPr>
            <a:normAutofit lnSpcReduction="10000"/>
          </a:bodyPr>
          <a:lstStyle/>
          <a:p>
            <a:pPr marL="0" indent="0">
              <a:buNone/>
            </a:pPr>
            <a:r>
              <a:rPr lang="en-AU" b="1" dirty="0" smtClean="0"/>
              <a:t>Types of offences</a:t>
            </a:r>
          </a:p>
          <a:p>
            <a:pPr marL="0" indent="0">
              <a:buNone/>
            </a:pPr>
            <a:r>
              <a:rPr lang="en-AU" sz="2000" dirty="0"/>
              <a:t>Crimes against the </a:t>
            </a:r>
            <a:r>
              <a:rPr lang="en-AU" sz="2000" dirty="0" smtClean="0"/>
              <a:t>person      4559</a:t>
            </a:r>
          </a:p>
          <a:p>
            <a:pPr marL="0" indent="0">
              <a:buNone/>
            </a:pPr>
            <a:r>
              <a:rPr lang="en-AU" sz="2000" dirty="0"/>
              <a:t>Property and </a:t>
            </a:r>
            <a:r>
              <a:rPr lang="en-AU" sz="2000" dirty="0" smtClean="0"/>
              <a:t>deception        93452</a:t>
            </a:r>
          </a:p>
          <a:p>
            <a:pPr marL="0" indent="0">
              <a:buNone/>
            </a:pPr>
            <a:r>
              <a:rPr lang="en-AU" sz="2000" dirty="0"/>
              <a:t>Drug </a:t>
            </a:r>
            <a:r>
              <a:rPr lang="en-AU" sz="2000" dirty="0" smtClean="0"/>
              <a:t>offences                          47692</a:t>
            </a:r>
          </a:p>
          <a:p>
            <a:pPr marL="0" indent="0">
              <a:buNone/>
            </a:pPr>
            <a:r>
              <a:rPr lang="en-AU" sz="2000" dirty="0"/>
              <a:t>Public order and </a:t>
            </a:r>
            <a:r>
              <a:rPr lang="en-AU" sz="2000" dirty="0" smtClean="0"/>
              <a:t>security      11269</a:t>
            </a:r>
          </a:p>
          <a:p>
            <a:pPr marL="0" indent="0">
              <a:buNone/>
            </a:pPr>
            <a:r>
              <a:rPr lang="en-AU" sz="2000" dirty="0"/>
              <a:t>Justice </a:t>
            </a:r>
            <a:r>
              <a:rPr lang="en-AU" sz="2000" dirty="0" smtClean="0"/>
              <a:t>procedures                 22026</a:t>
            </a:r>
          </a:p>
          <a:p>
            <a:pPr marL="0" indent="0">
              <a:buNone/>
            </a:pPr>
            <a:r>
              <a:rPr lang="en-AU" sz="2000" b="1" dirty="0" smtClean="0"/>
              <a:t>Total                                        178998</a:t>
            </a:r>
            <a:endParaRPr lang="en-AU" sz="2000" b="1" dirty="0"/>
          </a:p>
        </p:txBody>
      </p:sp>
    </p:spTree>
    <p:extLst>
      <p:ext uri="{BB962C8B-B14F-4D97-AF65-F5344CB8AC3E}">
        <p14:creationId xmlns:p14="http://schemas.microsoft.com/office/powerpoint/2010/main" val="1163266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alpha val="64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AU" dirty="0" smtClean="0"/>
              <a:t>Economy</a:t>
            </a:r>
            <a:endParaRPr lang="en-AU" dirty="0"/>
          </a:p>
        </p:txBody>
      </p:sp>
      <p:sp>
        <p:nvSpPr>
          <p:cNvPr id="3" name="Text Placeholder 2"/>
          <p:cNvSpPr>
            <a:spLocks noGrp="1"/>
          </p:cNvSpPr>
          <p:nvPr>
            <p:ph type="body" idx="1"/>
          </p:nvPr>
        </p:nvSpPr>
        <p:spPr>
          <a:xfrm>
            <a:off x="611560" y="548680"/>
            <a:ext cx="4040188" cy="3096344"/>
          </a:xfrm>
        </p:spPr>
        <p:txBody>
          <a:bodyPr>
            <a:normAutofit fontScale="85000" lnSpcReduction="10000"/>
          </a:bodyPr>
          <a:lstStyle/>
          <a:p>
            <a:r>
              <a:rPr lang="en-AU" dirty="0"/>
              <a:t>Australian Dollar</a:t>
            </a:r>
          </a:p>
          <a:p>
            <a:r>
              <a:rPr lang="en-AU" b="0" dirty="0" smtClean="0"/>
              <a:t>Operations </a:t>
            </a:r>
            <a:r>
              <a:rPr lang="en-AU" b="0" dirty="0"/>
              <a:t>Manager       	 $83 836</a:t>
            </a:r>
          </a:p>
          <a:p>
            <a:r>
              <a:rPr lang="en-AU" b="0" dirty="0"/>
              <a:t>Accountant                        	 $57 676</a:t>
            </a:r>
          </a:p>
          <a:p>
            <a:r>
              <a:rPr lang="en-AU" b="0" dirty="0"/>
              <a:t>Graphic Designer              	 $50 151</a:t>
            </a:r>
          </a:p>
          <a:p>
            <a:r>
              <a:rPr lang="en-AU" b="0" dirty="0"/>
              <a:t>Business Manager            	 $79 127</a:t>
            </a:r>
          </a:p>
          <a:p>
            <a:r>
              <a:rPr lang="en-AU" b="0" dirty="0"/>
              <a:t>Account Manager	$61 865</a:t>
            </a:r>
          </a:p>
          <a:p>
            <a:r>
              <a:rPr lang="en-AU" b="0" dirty="0" smtClean="0"/>
              <a:t>General </a:t>
            </a:r>
            <a:r>
              <a:rPr lang="en-AU" b="0" dirty="0"/>
              <a:t>Manager		$99 706</a:t>
            </a:r>
          </a:p>
          <a:p>
            <a:r>
              <a:rPr lang="en-AU" b="0" dirty="0"/>
              <a:t>Executive Assistant	$70 389</a:t>
            </a:r>
          </a:p>
          <a:p>
            <a:endParaRPr lang="en-AU" dirty="0"/>
          </a:p>
        </p:txBody>
      </p:sp>
      <p:sp>
        <p:nvSpPr>
          <p:cNvPr id="4" name="Content Placeholder 3"/>
          <p:cNvSpPr>
            <a:spLocks noGrp="1"/>
          </p:cNvSpPr>
          <p:nvPr>
            <p:ph sz="half" idx="2"/>
          </p:nvPr>
        </p:nvSpPr>
        <p:spPr>
          <a:xfrm>
            <a:off x="611560" y="3356992"/>
            <a:ext cx="3597796" cy="3024335"/>
          </a:xfrm>
          <a:blipFill>
            <a:blip r:embed="rId3"/>
            <a:stretch>
              <a:fillRect/>
            </a:stretch>
          </a:blipFill>
        </p:spPr>
        <p:txBody>
          <a:bodyPr>
            <a:normAutofit/>
          </a:bodyPr>
          <a:lstStyle/>
          <a:p>
            <a:pPr marL="0" indent="0">
              <a:buNone/>
            </a:pPr>
            <a:r>
              <a:rPr lang="en-AU" sz="2000" dirty="0" smtClean="0"/>
              <a:t>AUS $10</a:t>
            </a:r>
            <a:endParaRPr lang="en-AU" sz="2000" dirty="0"/>
          </a:p>
        </p:txBody>
      </p:sp>
      <p:sp>
        <p:nvSpPr>
          <p:cNvPr id="5" name="Text Placeholder 4"/>
          <p:cNvSpPr>
            <a:spLocks noGrp="1"/>
          </p:cNvSpPr>
          <p:nvPr>
            <p:ph type="body" sz="quarter" idx="3"/>
          </p:nvPr>
        </p:nvSpPr>
        <p:spPr>
          <a:xfrm>
            <a:off x="4644008" y="620688"/>
            <a:ext cx="4041775" cy="2448272"/>
          </a:xfrm>
        </p:spPr>
        <p:txBody>
          <a:bodyPr>
            <a:normAutofit fontScale="85000" lnSpcReduction="10000"/>
          </a:bodyPr>
          <a:lstStyle/>
          <a:p>
            <a:r>
              <a:rPr lang="en-AU" dirty="0" smtClean="0"/>
              <a:t>Bangladesh taka</a:t>
            </a:r>
          </a:p>
          <a:p>
            <a:r>
              <a:rPr lang="en-AU" b="0" dirty="0"/>
              <a:t>Country Manager		$79 500</a:t>
            </a:r>
          </a:p>
          <a:p>
            <a:r>
              <a:rPr lang="en-AU" b="0" dirty="0"/>
              <a:t>General Manager		$34 817</a:t>
            </a:r>
          </a:p>
          <a:p>
            <a:r>
              <a:rPr lang="en-AU" b="0" dirty="0"/>
              <a:t>Mechanical Engineer	$20 400</a:t>
            </a:r>
          </a:p>
          <a:p>
            <a:r>
              <a:rPr lang="en-AU" b="0" dirty="0"/>
              <a:t>Software Engineer	$10 849</a:t>
            </a:r>
          </a:p>
          <a:p>
            <a:r>
              <a:rPr lang="en-AU" b="0" dirty="0"/>
              <a:t>Web Developer		$18 000</a:t>
            </a:r>
          </a:p>
          <a:p>
            <a:endParaRPr lang="en-AU" dirty="0"/>
          </a:p>
        </p:txBody>
      </p:sp>
      <p:sp>
        <p:nvSpPr>
          <p:cNvPr id="6" name="Content Placeholder 5"/>
          <p:cNvSpPr>
            <a:spLocks noGrp="1"/>
          </p:cNvSpPr>
          <p:nvPr>
            <p:ph sz="quarter" idx="4"/>
          </p:nvPr>
        </p:nvSpPr>
        <p:spPr>
          <a:xfrm>
            <a:off x="4788024" y="3356992"/>
            <a:ext cx="3466728" cy="3096344"/>
          </a:xfrm>
          <a:blipFill>
            <a:blip r:embed="rId4"/>
            <a:stretch>
              <a:fillRect/>
            </a:stretch>
          </a:blipFill>
        </p:spPr>
        <p:txBody>
          <a:bodyPr>
            <a:normAutofit/>
          </a:bodyPr>
          <a:lstStyle/>
          <a:p>
            <a:pPr marL="0" indent="0">
              <a:buNone/>
            </a:pPr>
            <a:r>
              <a:rPr lang="en-AU" sz="2000" dirty="0" smtClean="0">
                <a:solidFill>
                  <a:schemeClr val="bg1"/>
                </a:solidFill>
              </a:rPr>
              <a:t>BDT  10</a:t>
            </a:r>
          </a:p>
          <a:p>
            <a:pPr marL="0" indent="0">
              <a:buNone/>
            </a:pPr>
            <a:endParaRPr lang="en-AU" sz="2000" dirty="0"/>
          </a:p>
          <a:p>
            <a:pPr marL="0" indent="0">
              <a:buNone/>
            </a:pPr>
            <a:endParaRPr lang="en-AU" sz="2000" dirty="0" smtClean="0"/>
          </a:p>
          <a:p>
            <a:pPr marL="0" indent="0">
              <a:buNone/>
            </a:pPr>
            <a:endParaRPr lang="en-AU" sz="2000" dirty="0"/>
          </a:p>
          <a:p>
            <a:pPr marL="0" indent="0">
              <a:buNone/>
            </a:pPr>
            <a:endParaRPr lang="en-AU" sz="2000" dirty="0" smtClean="0"/>
          </a:p>
          <a:p>
            <a:pPr marL="0" indent="0">
              <a:buNone/>
            </a:pPr>
            <a:endParaRPr lang="en-AU" sz="2000" dirty="0"/>
          </a:p>
          <a:p>
            <a:pPr marL="0" indent="0">
              <a:buNone/>
            </a:pPr>
            <a:endParaRPr lang="en-AU" sz="2000" dirty="0" smtClean="0"/>
          </a:p>
          <a:p>
            <a:pPr marL="0" indent="0">
              <a:buNone/>
            </a:pPr>
            <a:endParaRPr lang="en-AU" dirty="0"/>
          </a:p>
        </p:txBody>
      </p:sp>
    </p:spTree>
    <p:extLst>
      <p:ext uri="{BB962C8B-B14F-4D97-AF65-F5344CB8AC3E}">
        <p14:creationId xmlns:p14="http://schemas.microsoft.com/office/powerpoint/2010/main" val="42748247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alpha val="56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Infrastructure</a:t>
            </a:r>
            <a:endParaRPr lang="en-AU" b="1" dirty="0"/>
          </a:p>
        </p:txBody>
      </p:sp>
      <p:sp>
        <p:nvSpPr>
          <p:cNvPr id="3" name="Text Placeholder 2"/>
          <p:cNvSpPr>
            <a:spLocks noGrp="1"/>
          </p:cNvSpPr>
          <p:nvPr>
            <p:ph sz="half" idx="1"/>
          </p:nvPr>
        </p:nvSpPr>
        <p:spPr>
          <a:blipFill>
            <a:blip r:embed="rId2"/>
            <a:stretch>
              <a:fillRect/>
            </a:stretch>
          </a:blipFill>
        </p:spPr>
        <p:txBody>
          <a:bodyPr/>
          <a:lstStyle/>
          <a:p>
            <a:pPr marL="0" indent="0">
              <a:buNone/>
            </a:pPr>
            <a:r>
              <a:rPr lang="en-AU" b="1" dirty="0" smtClean="0"/>
              <a:t>             Melbourne</a:t>
            </a:r>
            <a:endParaRPr lang="en-AU" b="1" dirty="0"/>
          </a:p>
        </p:txBody>
      </p:sp>
      <p:sp>
        <p:nvSpPr>
          <p:cNvPr id="5" name="Text Placeholder 4"/>
          <p:cNvSpPr>
            <a:spLocks noGrp="1"/>
          </p:cNvSpPr>
          <p:nvPr>
            <p:ph sz="half" idx="2"/>
          </p:nvPr>
        </p:nvSpPr>
        <p:spPr>
          <a:blipFill>
            <a:blip r:embed="rId3"/>
            <a:stretch>
              <a:fillRect/>
            </a:stretch>
          </a:blipFill>
        </p:spPr>
        <p:txBody>
          <a:bodyPr/>
          <a:lstStyle/>
          <a:p>
            <a:pPr marL="0" indent="0">
              <a:buNone/>
            </a:pPr>
            <a:r>
              <a:rPr lang="en-AU" b="1" dirty="0" smtClean="0">
                <a:solidFill>
                  <a:schemeClr val="bg1"/>
                </a:solidFill>
              </a:rPr>
              <a:t>                  Dhaka</a:t>
            </a:r>
            <a:endParaRPr lang="en-AU" b="1" dirty="0">
              <a:solidFill>
                <a:schemeClr val="bg1"/>
              </a:solidFill>
            </a:endParaRPr>
          </a:p>
        </p:txBody>
      </p:sp>
    </p:spTree>
    <p:extLst>
      <p:ext uri="{BB962C8B-B14F-4D97-AF65-F5344CB8AC3E}">
        <p14:creationId xmlns:p14="http://schemas.microsoft.com/office/powerpoint/2010/main" val="1063161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alpha val="51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74954" y="188640"/>
            <a:ext cx="6192688" cy="940966"/>
          </a:xfrm>
        </p:spPr>
        <p:txBody>
          <a:bodyPr/>
          <a:lstStyle/>
          <a:p>
            <a:r>
              <a:rPr lang="en-AU" dirty="0" smtClean="0"/>
              <a:t>Capital Cities Of Australia</a:t>
            </a:r>
            <a:endParaRPr lang="en-AU" dirty="0"/>
          </a:p>
        </p:txBody>
      </p:sp>
      <p:sp>
        <p:nvSpPr>
          <p:cNvPr id="3" name="Content Placeholder 2"/>
          <p:cNvSpPr>
            <a:spLocks noGrp="1"/>
          </p:cNvSpPr>
          <p:nvPr>
            <p:ph idx="1"/>
          </p:nvPr>
        </p:nvSpPr>
        <p:spPr>
          <a:xfrm>
            <a:off x="467544" y="1196752"/>
            <a:ext cx="8280920" cy="5400600"/>
          </a:xfrm>
        </p:spPr>
        <p:txBody>
          <a:bodyPr/>
          <a:lstStyle/>
          <a:p>
            <a:pPr marL="0" indent="0">
              <a:buNone/>
            </a:pPr>
            <a:endParaRPr lang="en-AU" dirty="0"/>
          </a:p>
        </p:txBody>
      </p:sp>
      <p:pic>
        <p:nvPicPr>
          <p:cNvPr id="1026" name="Picture 2" descr="D:\Users\08305370\Pictures\Liveability\Melbourn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196753"/>
            <a:ext cx="2946737"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Users\08305370\Pictures\Liveability\Adelaide-cit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8315" y="1196753"/>
            <a:ext cx="2820149"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Users\08305370\Pictures\Liveability\Hobart.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14281" y="1196753"/>
            <a:ext cx="2514034" cy="194421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Users\08305370\Pictures\Liveability\Perth.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544" y="3140969"/>
            <a:ext cx="2946737" cy="188032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D:\Users\08305370\Pictures\Liveability\darwin-australi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691" y="3144626"/>
            <a:ext cx="2505294" cy="188689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D:\Users\08305370\Pictures\Liveability\Brisbane_CBDandSB.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92463" y="3144626"/>
            <a:ext cx="2856001" cy="190045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D:\Users\08305370\Pictures\Liveability\au-sydney-0011.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544" y="5045082"/>
            <a:ext cx="8280920" cy="158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7351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Healthcare</a:t>
            </a:r>
            <a:endParaRPr lang="en-AU" dirty="0"/>
          </a:p>
        </p:txBody>
      </p:sp>
      <p:sp>
        <p:nvSpPr>
          <p:cNvPr id="3" name="Text Placeholder 2"/>
          <p:cNvSpPr>
            <a:spLocks noGrp="1"/>
          </p:cNvSpPr>
          <p:nvPr>
            <p:ph type="body" idx="1"/>
          </p:nvPr>
        </p:nvSpPr>
        <p:spPr/>
        <p:txBody>
          <a:bodyPr/>
          <a:lstStyle/>
          <a:p>
            <a:endParaRPr lang="en-AU"/>
          </a:p>
        </p:txBody>
      </p:sp>
      <p:sp>
        <p:nvSpPr>
          <p:cNvPr id="4" name="Content Placeholder 3"/>
          <p:cNvSpPr>
            <a:spLocks noGrp="1"/>
          </p:cNvSpPr>
          <p:nvPr>
            <p:ph sz="half" idx="2"/>
          </p:nvPr>
        </p:nvSpPr>
        <p:spPr/>
        <p:txBody>
          <a:bodyPr/>
          <a:lstStyle/>
          <a:p>
            <a:endParaRPr lang="en-AU"/>
          </a:p>
        </p:txBody>
      </p:sp>
      <p:sp>
        <p:nvSpPr>
          <p:cNvPr id="5" name="Text Placeholder 4"/>
          <p:cNvSpPr>
            <a:spLocks noGrp="1"/>
          </p:cNvSpPr>
          <p:nvPr>
            <p:ph type="body" sz="quarter" idx="3"/>
          </p:nvPr>
        </p:nvSpPr>
        <p:spPr/>
        <p:txBody>
          <a:bodyPr/>
          <a:lstStyle/>
          <a:p>
            <a:endParaRPr lang="en-AU"/>
          </a:p>
        </p:txBody>
      </p:sp>
      <p:sp>
        <p:nvSpPr>
          <p:cNvPr id="6" name="Content Placeholder 5"/>
          <p:cNvSpPr>
            <a:spLocks noGrp="1"/>
          </p:cNvSpPr>
          <p:nvPr>
            <p:ph sz="quarter" idx="4"/>
          </p:nvPr>
        </p:nvSpPr>
        <p:spPr/>
        <p:txBody>
          <a:bodyPr/>
          <a:lstStyle/>
          <a:p>
            <a:endParaRPr lang="en-AU"/>
          </a:p>
        </p:txBody>
      </p:sp>
    </p:spTree>
    <p:extLst>
      <p:ext uri="{BB962C8B-B14F-4D97-AF65-F5344CB8AC3E}">
        <p14:creationId xmlns:p14="http://schemas.microsoft.com/office/powerpoint/2010/main" val="34575059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Education</a:t>
            </a:r>
            <a:endParaRPr lang="en-AU" dirty="0"/>
          </a:p>
        </p:txBody>
      </p:sp>
      <p:sp>
        <p:nvSpPr>
          <p:cNvPr id="3" name="Text Placeholder 2"/>
          <p:cNvSpPr>
            <a:spLocks noGrp="1"/>
          </p:cNvSpPr>
          <p:nvPr>
            <p:ph type="body" idx="1"/>
          </p:nvPr>
        </p:nvSpPr>
        <p:spPr/>
        <p:txBody>
          <a:bodyPr/>
          <a:lstStyle/>
          <a:p>
            <a:endParaRPr lang="en-AU"/>
          </a:p>
        </p:txBody>
      </p:sp>
      <p:sp>
        <p:nvSpPr>
          <p:cNvPr id="4" name="Content Placeholder 3"/>
          <p:cNvSpPr>
            <a:spLocks noGrp="1"/>
          </p:cNvSpPr>
          <p:nvPr>
            <p:ph sz="half" idx="2"/>
          </p:nvPr>
        </p:nvSpPr>
        <p:spPr/>
        <p:txBody>
          <a:bodyPr/>
          <a:lstStyle/>
          <a:p>
            <a:endParaRPr lang="en-AU"/>
          </a:p>
        </p:txBody>
      </p:sp>
      <p:sp>
        <p:nvSpPr>
          <p:cNvPr id="5" name="Text Placeholder 4"/>
          <p:cNvSpPr>
            <a:spLocks noGrp="1"/>
          </p:cNvSpPr>
          <p:nvPr>
            <p:ph type="body" sz="quarter" idx="3"/>
          </p:nvPr>
        </p:nvSpPr>
        <p:spPr/>
        <p:txBody>
          <a:bodyPr/>
          <a:lstStyle/>
          <a:p>
            <a:endParaRPr lang="en-AU"/>
          </a:p>
        </p:txBody>
      </p:sp>
      <p:sp>
        <p:nvSpPr>
          <p:cNvPr id="6" name="Content Placeholder 5"/>
          <p:cNvSpPr>
            <a:spLocks noGrp="1"/>
          </p:cNvSpPr>
          <p:nvPr>
            <p:ph sz="quarter" idx="4"/>
          </p:nvPr>
        </p:nvSpPr>
        <p:spPr/>
        <p:txBody>
          <a:bodyPr/>
          <a:lstStyle/>
          <a:p>
            <a:endParaRPr lang="en-AU"/>
          </a:p>
        </p:txBody>
      </p:sp>
    </p:spTree>
    <p:extLst>
      <p:ext uri="{BB962C8B-B14F-4D97-AF65-F5344CB8AC3E}">
        <p14:creationId xmlns:p14="http://schemas.microsoft.com/office/powerpoint/2010/main" val="42734390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Lifestyle</a:t>
            </a:r>
            <a:endParaRPr lang="en-AU" dirty="0"/>
          </a:p>
        </p:txBody>
      </p:sp>
      <p:sp>
        <p:nvSpPr>
          <p:cNvPr id="3" name="Text Placeholder 2"/>
          <p:cNvSpPr>
            <a:spLocks noGrp="1"/>
          </p:cNvSpPr>
          <p:nvPr>
            <p:ph type="body" idx="1"/>
          </p:nvPr>
        </p:nvSpPr>
        <p:spPr/>
        <p:txBody>
          <a:bodyPr/>
          <a:lstStyle/>
          <a:p>
            <a:endParaRPr lang="en-AU"/>
          </a:p>
        </p:txBody>
      </p:sp>
      <p:sp>
        <p:nvSpPr>
          <p:cNvPr id="4" name="Content Placeholder 3"/>
          <p:cNvSpPr>
            <a:spLocks noGrp="1"/>
          </p:cNvSpPr>
          <p:nvPr>
            <p:ph sz="half" idx="2"/>
          </p:nvPr>
        </p:nvSpPr>
        <p:spPr/>
        <p:txBody>
          <a:bodyPr/>
          <a:lstStyle/>
          <a:p>
            <a:endParaRPr lang="en-AU"/>
          </a:p>
        </p:txBody>
      </p:sp>
      <p:sp>
        <p:nvSpPr>
          <p:cNvPr id="5" name="Text Placeholder 4"/>
          <p:cNvSpPr>
            <a:spLocks noGrp="1"/>
          </p:cNvSpPr>
          <p:nvPr>
            <p:ph type="body" sz="quarter" idx="3"/>
          </p:nvPr>
        </p:nvSpPr>
        <p:spPr/>
        <p:txBody>
          <a:bodyPr/>
          <a:lstStyle/>
          <a:p>
            <a:endParaRPr lang="en-AU"/>
          </a:p>
        </p:txBody>
      </p:sp>
      <p:sp>
        <p:nvSpPr>
          <p:cNvPr id="6" name="Content Placeholder 5"/>
          <p:cNvSpPr>
            <a:spLocks noGrp="1"/>
          </p:cNvSpPr>
          <p:nvPr>
            <p:ph sz="quarter" idx="4"/>
          </p:nvPr>
        </p:nvSpPr>
        <p:spPr/>
        <p:txBody>
          <a:bodyPr/>
          <a:lstStyle/>
          <a:p>
            <a:endParaRPr lang="en-AU"/>
          </a:p>
        </p:txBody>
      </p:sp>
    </p:spTree>
    <p:extLst>
      <p:ext uri="{BB962C8B-B14F-4D97-AF65-F5344CB8AC3E}">
        <p14:creationId xmlns:p14="http://schemas.microsoft.com/office/powerpoint/2010/main" val="18083226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Summary</a:t>
            </a:r>
            <a:endParaRPr lang="en-AU" dirty="0"/>
          </a:p>
        </p:txBody>
      </p:sp>
      <p:sp>
        <p:nvSpPr>
          <p:cNvPr id="3" name="Text Placeholder 2"/>
          <p:cNvSpPr>
            <a:spLocks noGrp="1"/>
          </p:cNvSpPr>
          <p:nvPr>
            <p:ph type="body" idx="1"/>
          </p:nvPr>
        </p:nvSpPr>
        <p:spPr/>
        <p:txBody>
          <a:bodyPr/>
          <a:lstStyle/>
          <a:p>
            <a:endParaRPr lang="en-AU"/>
          </a:p>
        </p:txBody>
      </p:sp>
      <p:sp>
        <p:nvSpPr>
          <p:cNvPr id="4" name="Content Placeholder 3"/>
          <p:cNvSpPr>
            <a:spLocks noGrp="1"/>
          </p:cNvSpPr>
          <p:nvPr>
            <p:ph sz="half" idx="2"/>
          </p:nvPr>
        </p:nvSpPr>
        <p:spPr/>
        <p:txBody>
          <a:bodyPr/>
          <a:lstStyle/>
          <a:p>
            <a:endParaRPr lang="en-AU"/>
          </a:p>
        </p:txBody>
      </p:sp>
      <p:sp>
        <p:nvSpPr>
          <p:cNvPr id="5" name="Text Placeholder 4"/>
          <p:cNvSpPr>
            <a:spLocks noGrp="1"/>
          </p:cNvSpPr>
          <p:nvPr>
            <p:ph type="body" sz="quarter" idx="3"/>
          </p:nvPr>
        </p:nvSpPr>
        <p:spPr/>
        <p:txBody>
          <a:bodyPr/>
          <a:lstStyle/>
          <a:p>
            <a:endParaRPr lang="en-AU"/>
          </a:p>
        </p:txBody>
      </p:sp>
      <p:sp>
        <p:nvSpPr>
          <p:cNvPr id="6" name="Content Placeholder 5"/>
          <p:cNvSpPr>
            <a:spLocks noGrp="1"/>
          </p:cNvSpPr>
          <p:nvPr>
            <p:ph sz="quarter" idx="4"/>
          </p:nvPr>
        </p:nvSpPr>
        <p:spPr/>
        <p:txBody>
          <a:bodyPr/>
          <a:lstStyle/>
          <a:p>
            <a:endParaRPr lang="en-AU"/>
          </a:p>
        </p:txBody>
      </p:sp>
    </p:spTree>
    <p:extLst>
      <p:ext uri="{BB962C8B-B14F-4D97-AF65-F5344CB8AC3E}">
        <p14:creationId xmlns:p14="http://schemas.microsoft.com/office/powerpoint/2010/main" val="7839568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Bibliography</a:t>
            </a:r>
            <a:endParaRPr lang="en-AU" dirty="0"/>
          </a:p>
        </p:txBody>
      </p:sp>
      <p:sp>
        <p:nvSpPr>
          <p:cNvPr id="3" name="Content Placeholder 2"/>
          <p:cNvSpPr>
            <a:spLocks noGrp="1"/>
          </p:cNvSpPr>
          <p:nvPr>
            <p:ph idx="1"/>
          </p:nvPr>
        </p:nvSpPr>
        <p:spPr/>
        <p:txBody>
          <a:bodyPr>
            <a:normAutofit/>
          </a:bodyPr>
          <a:lstStyle/>
          <a:p>
            <a:pPr marL="0" indent="0">
              <a:buNone/>
            </a:pPr>
            <a:r>
              <a:rPr lang="en-AU" sz="2400" dirty="0" smtClean="0"/>
              <a:t>Australian Bureau of Statistics, </a:t>
            </a:r>
            <a:r>
              <a:rPr lang="en-AU" sz="2400" dirty="0" smtClean="0">
                <a:hlinkClick r:id="rId2"/>
              </a:rPr>
              <a:t>http</a:t>
            </a:r>
            <a:r>
              <a:rPr lang="en-AU" sz="2400" dirty="0">
                <a:hlinkClick r:id="rId2"/>
              </a:rPr>
              <a:t>://</a:t>
            </a:r>
            <a:r>
              <a:rPr lang="en-AU" sz="2400" dirty="0" smtClean="0">
                <a:hlinkClick r:id="rId2"/>
              </a:rPr>
              <a:t>www.abs.gov.au/ausstats</a:t>
            </a:r>
            <a:endParaRPr lang="en-AU" sz="2400" dirty="0" smtClean="0"/>
          </a:p>
          <a:p>
            <a:pPr marL="0" indent="0">
              <a:buNone/>
            </a:pPr>
            <a:r>
              <a:rPr lang="en-AU" sz="2400" dirty="0" smtClean="0"/>
              <a:t>Bangladesh Bureau of Statistics (BBS</a:t>
            </a:r>
            <a:r>
              <a:rPr lang="en-AU" sz="2400" dirty="0"/>
              <a:t>) </a:t>
            </a:r>
            <a:r>
              <a:rPr lang="en-AU" sz="2400" dirty="0">
                <a:hlinkClick r:id="rId3"/>
              </a:rPr>
              <a:t>http://www.bbs.gov.bd</a:t>
            </a:r>
            <a:r>
              <a:rPr lang="en-AU" sz="2400" dirty="0" smtClean="0">
                <a:hlinkClick r:id="rId3"/>
              </a:rPr>
              <a:t>/</a:t>
            </a:r>
            <a:endParaRPr lang="en-AU" sz="2400" dirty="0" smtClean="0"/>
          </a:p>
          <a:p>
            <a:pPr marL="0" indent="0">
              <a:buNone/>
            </a:pPr>
            <a:r>
              <a:rPr lang="en-AU" sz="2400" dirty="0" smtClean="0"/>
              <a:t>Wikipedia </a:t>
            </a:r>
            <a:r>
              <a:rPr lang="en-AU" sz="2400" dirty="0">
                <a:hlinkClick r:id="rId3"/>
              </a:rPr>
              <a:t>http://www.bbs.gov.bd</a:t>
            </a:r>
            <a:r>
              <a:rPr lang="en-AU" sz="2400" dirty="0" smtClean="0">
                <a:hlinkClick r:id="rId3"/>
              </a:rPr>
              <a:t>/</a:t>
            </a:r>
            <a:endParaRPr lang="en-AU" sz="2400" dirty="0" smtClean="0"/>
          </a:p>
          <a:p>
            <a:pPr marL="0" indent="0">
              <a:buNone/>
            </a:pPr>
            <a:r>
              <a:rPr lang="en-AU" sz="2400" dirty="0">
                <a:hlinkClick r:id="rId4"/>
              </a:rPr>
              <a:t>http://</a:t>
            </a:r>
            <a:r>
              <a:rPr lang="en-AU" sz="2400" dirty="0" smtClean="0">
                <a:hlinkClick r:id="rId4"/>
              </a:rPr>
              <a:t>www.police.gov.bd/Crime-Statistics</a:t>
            </a:r>
            <a:endParaRPr lang="en-AU" sz="2400" dirty="0" smtClean="0"/>
          </a:p>
          <a:p>
            <a:pPr marL="0" indent="0">
              <a:buNone/>
            </a:pPr>
            <a:r>
              <a:rPr lang="en-AU" sz="2400" dirty="0" smtClean="0">
                <a:hlinkClick r:id="rId5"/>
              </a:rPr>
              <a:t>www.crimestatistics.vic.gov.au/</a:t>
            </a:r>
            <a:endParaRPr lang="en-AU" sz="2400" dirty="0" smtClean="0"/>
          </a:p>
          <a:p>
            <a:pPr marL="0" indent="0">
              <a:buNone/>
            </a:pPr>
            <a:r>
              <a:rPr lang="en-AU" sz="2400" dirty="0" smtClean="0">
                <a:hlinkClick r:id="rId6"/>
              </a:rPr>
              <a:t>http</a:t>
            </a:r>
            <a:r>
              <a:rPr lang="en-AU" sz="2400" dirty="0">
                <a:hlinkClick r:id="rId6"/>
              </a:rPr>
              <a:t>://</a:t>
            </a:r>
            <a:r>
              <a:rPr lang="en-AU" sz="2400" dirty="0" smtClean="0">
                <a:hlinkClick r:id="rId6"/>
              </a:rPr>
              <a:t>www.payscale.com/research/AU/Location=Melbourne</a:t>
            </a:r>
            <a:endParaRPr lang="en-AU" sz="2400" dirty="0" smtClean="0"/>
          </a:p>
          <a:p>
            <a:pPr marL="0" indent="0">
              <a:buNone/>
            </a:pPr>
            <a:r>
              <a:rPr lang="en-AU" sz="2400" dirty="0"/>
              <a:t>http://www.dhakatribune.com/hashtag/pay-scale/</a:t>
            </a:r>
          </a:p>
          <a:p>
            <a:pPr marL="0" indent="0">
              <a:buNone/>
            </a:pPr>
            <a:endParaRPr lang="en-AU" sz="2400" dirty="0" smtClean="0"/>
          </a:p>
          <a:p>
            <a:pPr marL="0" indent="0">
              <a:buNone/>
            </a:pPr>
            <a:endParaRPr lang="en-AU" sz="2400" dirty="0" smtClean="0"/>
          </a:p>
          <a:p>
            <a:pPr marL="0" indent="0">
              <a:buNone/>
            </a:pPr>
            <a:endParaRPr lang="en-AU" sz="2400" dirty="0"/>
          </a:p>
        </p:txBody>
      </p:sp>
    </p:spTree>
    <p:extLst>
      <p:ext uri="{BB962C8B-B14F-4D97-AF65-F5344CB8AC3E}">
        <p14:creationId xmlns:p14="http://schemas.microsoft.com/office/powerpoint/2010/main" val="24631899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AU" dirty="0" smtClean="0"/>
              <a:t>Victoria</a:t>
            </a:r>
            <a:endParaRPr lang="en-AU" dirty="0"/>
          </a:p>
        </p:txBody>
      </p:sp>
      <p:graphicFrame>
        <p:nvGraphicFramePr>
          <p:cNvPr id="4" name="Content Placeholder 3"/>
          <p:cNvGraphicFramePr>
            <a:graphicFrameLocks noGrp="1"/>
          </p:cNvGraphicFramePr>
          <p:nvPr>
            <p:ph idx="1"/>
          </p:nvPr>
        </p:nvGraphicFramePr>
        <p:xfrm>
          <a:off x="457200" y="1196975"/>
          <a:ext cx="8229600" cy="185420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endParaRPr lang="en-AU"/>
                    </a:p>
                  </a:txBody>
                  <a:tcPr/>
                </a:tc>
                <a:tc>
                  <a:txBody>
                    <a:bodyPr/>
                    <a:lstStyle/>
                    <a:p>
                      <a:endParaRPr lang="en-AU"/>
                    </a:p>
                  </a:txBody>
                  <a:tcPr/>
                </a:tc>
                <a:extLst>
                  <a:ext uri="{0D108BD9-81ED-4DB2-BD59-A6C34878D82A}">
                    <a16:rowId xmlns:a16="http://schemas.microsoft.com/office/drawing/2014/main" val="10000"/>
                  </a:ext>
                </a:extLst>
              </a:tr>
              <a:tr h="370840">
                <a:tc>
                  <a:txBody>
                    <a:bodyPr/>
                    <a:lstStyle/>
                    <a:p>
                      <a:endParaRPr lang="en-AU"/>
                    </a:p>
                  </a:txBody>
                  <a:tcPr/>
                </a:tc>
                <a:tc>
                  <a:txBody>
                    <a:bodyPr/>
                    <a:lstStyle/>
                    <a:p>
                      <a:endParaRPr lang="en-AU"/>
                    </a:p>
                  </a:txBody>
                  <a:tcPr/>
                </a:tc>
                <a:extLst>
                  <a:ext uri="{0D108BD9-81ED-4DB2-BD59-A6C34878D82A}">
                    <a16:rowId xmlns:a16="http://schemas.microsoft.com/office/drawing/2014/main" val="10001"/>
                  </a:ext>
                </a:extLst>
              </a:tr>
              <a:tr h="370840">
                <a:tc>
                  <a:txBody>
                    <a:bodyPr/>
                    <a:lstStyle/>
                    <a:p>
                      <a:endParaRPr lang="en-AU"/>
                    </a:p>
                  </a:txBody>
                  <a:tcPr/>
                </a:tc>
                <a:tc>
                  <a:txBody>
                    <a:bodyPr/>
                    <a:lstStyle/>
                    <a:p>
                      <a:endParaRPr lang="en-AU"/>
                    </a:p>
                  </a:txBody>
                  <a:tcPr/>
                </a:tc>
                <a:extLst>
                  <a:ext uri="{0D108BD9-81ED-4DB2-BD59-A6C34878D82A}">
                    <a16:rowId xmlns:a16="http://schemas.microsoft.com/office/drawing/2014/main" val="10002"/>
                  </a:ext>
                </a:extLst>
              </a:tr>
              <a:tr h="370840">
                <a:tc>
                  <a:txBody>
                    <a:bodyPr/>
                    <a:lstStyle/>
                    <a:p>
                      <a:endParaRPr lang="en-AU"/>
                    </a:p>
                  </a:txBody>
                  <a:tcPr/>
                </a:tc>
                <a:tc>
                  <a:txBody>
                    <a:bodyPr/>
                    <a:lstStyle/>
                    <a:p>
                      <a:endParaRPr lang="en-AU"/>
                    </a:p>
                  </a:txBody>
                  <a:tcPr/>
                </a:tc>
                <a:extLst>
                  <a:ext uri="{0D108BD9-81ED-4DB2-BD59-A6C34878D82A}">
                    <a16:rowId xmlns:a16="http://schemas.microsoft.com/office/drawing/2014/main" val="10003"/>
                  </a:ext>
                </a:extLst>
              </a:tr>
              <a:tr h="370840">
                <a:tc>
                  <a:txBody>
                    <a:bodyPr/>
                    <a:lstStyle/>
                    <a:p>
                      <a:endParaRPr lang="en-AU"/>
                    </a:p>
                  </a:txBody>
                  <a:tcPr/>
                </a:tc>
                <a:tc>
                  <a:txBody>
                    <a:bodyPr/>
                    <a:lstStyle/>
                    <a:p>
                      <a:endParaRPr lang="en-AU"/>
                    </a:p>
                  </a:txBody>
                  <a:tcPr/>
                </a:tc>
                <a:extLst>
                  <a:ext uri="{0D108BD9-81ED-4DB2-BD59-A6C34878D82A}">
                    <a16:rowId xmlns:a16="http://schemas.microsoft.com/office/drawing/2014/main" val="10004"/>
                  </a:ext>
                </a:extLst>
              </a:tr>
            </a:tbl>
          </a:graphicData>
        </a:graphic>
      </p:graphicFrame>
      <p:pic>
        <p:nvPicPr>
          <p:cNvPr id="2050" name="Picture 2" descr="D:\Users\08305370\Pictures\Liveability\victoria_ma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24744"/>
            <a:ext cx="8463980"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672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Macedon Ranges</a:t>
            </a:r>
            <a:endParaRPr lang="en-AU" dirty="0"/>
          </a:p>
        </p:txBody>
      </p:sp>
      <p:pic>
        <p:nvPicPr>
          <p:cNvPr id="4098" name="Picture 2" descr="D:\Users\08305370\Pictures\Liveability\macedonranges-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412775"/>
            <a:ext cx="7560840" cy="4739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0288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Macedon Ranges</a:t>
            </a:r>
            <a:endParaRPr lang="en-AU" dirty="0"/>
          </a:p>
        </p:txBody>
      </p:sp>
      <p:sp>
        <p:nvSpPr>
          <p:cNvPr id="3" name="Content Placeholder 2"/>
          <p:cNvSpPr>
            <a:spLocks noGrp="1"/>
          </p:cNvSpPr>
          <p:nvPr>
            <p:ph idx="1"/>
          </p:nvPr>
        </p:nvSpPr>
        <p:spPr/>
        <p:txBody>
          <a:bodyPr/>
          <a:lstStyle/>
          <a:p>
            <a:pPr marL="0" indent="0">
              <a:buNone/>
            </a:pPr>
            <a:endParaRPr lang="en-AU" dirty="0"/>
          </a:p>
        </p:txBody>
      </p:sp>
      <p:pic>
        <p:nvPicPr>
          <p:cNvPr id="3074" name="Picture 2" descr="D:\Users\08305370\Pictures\Liveability\macedon-ranges-shire-ma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939" y="1275269"/>
            <a:ext cx="8486526" cy="4890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429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alpha val="54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Quality of Life</a:t>
            </a:r>
            <a:endParaRPr lang="en-AU" dirty="0"/>
          </a:p>
        </p:txBody>
      </p:sp>
      <p:sp>
        <p:nvSpPr>
          <p:cNvPr id="3" name="Content Placeholder 2"/>
          <p:cNvSpPr>
            <a:spLocks noGrp="1"/>
          </p:cNvSpPr>
          <p:nvPr>
            <p:ph idx="1"/>
          </p:nvPr>
        </p:nvSpPr>
        <p:spPr>
          <a:xfrm>
            <a:off x="457200" y="1340768"/>
            <a:ext cx="8229600" cy="4785395"/>
          </a:xfrm>
        </p:spPr>
        <p:txBody>
          <a:bodyPr>
            <a:normAutofit fontScale="92500" lnSpcReduction="10000"/>
          </a:bodyPr>
          <a:lstStyle/>
          <a:p>
            <a:pPr marL="0" indent="0">
              <a:buNone/>
            </a:pPr>
            <a:r>
              <a:rPr lang="en-AU" dirty="0" smtClean="0"/>
              <a:t>You have just given reasons that contribute to your happiness and wellbeing, your quality of life.</a:t>
            </a:r>
          </a:p>
          <a:p>
            <a:pPr marL="0" indent="0">
              <a:buNone/>
            </a:pPr>
            <a:r>
              <a:rPr lang="en-AU" dirty="0" smtClean="0"/>
              <a:t>Liveability is the qualities of a place, city, town, suburb, or neighbourhood that contributes to the quality of life experienced by those who live or visit there.</a:t>
            </a:r>
          </a:p>
          <a:p>
            <a:pPr marL="0" indent="0">
              <a:buNone/>
            </a:pPr>
            <a:r>
              <a:rPr lang="en-AU" dirty="0" smtClean="0"/>
              <a:t>The quality of life you enjoy will be different for other people. This is called </a:t>
            </a:r>
            <a:r>
              <a:rPr lang="en-AU" b="1" dirty="0" smtClean="0"/>
              <a:t>Perspective.</a:t>
            </a:r>
          </a:p>
          <a:p>
            <a:pPr marL="0" indent="0">
              <a:buNone/>
            </a:pPr>
            <a:endParaRPr lang="en-AU" sz="900" dirty="0" smtClean="0"/>
          </a:p>
          <a:p>
            <a:pPr marL="0" indent="0">
              <a:buNone/>
            </a:pPr>
            <a:r>
              <a:rPr lang="en-AU" dirty="0" smtClean="0"/>
              <a:t>Let’s Read: </a:t>
            </a:r>
            <a:r>
              <a:rPr lang="en-AU" b="1" dirty="0" smtClean="0"/>
              <a:t>Deciding Where to Live </a:t>
            </a:r>
            <a:r>
              <a:rPr lang="en-AU" dirty="0" smtClean="0"/>
              <a:t>and</a:t>
            </a:r>
            <a:r>
              <a:rPr lang="en-AU" b="1" dirty="0" smtClean="0"/>
              <a:t> Choices People Make </a:t>
            </a:r>
            <a:r>
              <a:rPr lang="en-AU" dirty="0" smtClean="0"/>
              <a:t>on </a:t>
            </a:r>
            <a:r>
              <a:rPr lang="en-AU" b="1" dirty="0" smtClean="0"/>
              <a:t>page 98 to 101 </a:t>
            </a:r>
            <a:r>
              <a:rPr lang="en-AU" dirty="0" smtClean="0"/>
              <a:t>of our text book</a:t>
            </a:r>
          </a:p>
          <a:p>
            <a:pPr marL="0" indent="0">
              <a:buNone/>
            </a:pPr>
            <a:endParaRPr lang="en-AU" dirty="0"/>
          </a:p>
        </p:txBody>
      </p:sp>
    </p:spTree>
    <p:extLst>
      <p:ext uri="{BB962C8B-B14F-4D97-AF65-F5344CB8AC3E}">
        <p14:creationId xmlns:p14="http://schemas.microsoft.com/office/powerpoint/2010/main" val="3928155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31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smtClean="0"/>
              <a:t>Which place do you think is the best place to live?</a:t>
            </a:r>
            <a:endParaRPr lang="en-AU" dirty="0"/>
          </a:p>
        </p:txBody>
      </p:sp>
      <p:sp>
        <p:nvSpPr>
          <p:cNvPr id="6" name="Content Placeholder 5"/>
          <p:cNvSpPr>
            <a:spLocks noGrp="1"/>
          </p:cNvSpPr>
          <p:nvPr>
            <p:ph idx="1"/>
          </p:nvPr>
        </p:nvSpPr>
        <p:spPr/>
        <p:txBody>
          <a:bodyPr/>
          <a:lstStyle/>
          <a:p>
            <a:pPr marL="0" indent="0">
              <a:buNone/>
            </a:pPr>
            <a:r>
              <a:rPr lang="en-AU" dirty="0" smtClean="0"/>
              <a:t>Tasks: </a:t>
            </a:r>
          </a:p>
          <a:p>
            <a:pPr marL="514350" indent="-514350">
              <a:buFont typeface="+mj-lt"/>
              <a:buAutoNum type="arabicPeriod"/>
            </a:pPr>
            <a:r>
              <a:rPr lang="en-AU" dirty="0" smtClean="0"/>
              <a:t>Watch the YouTube video: </a:t>
            </a:r>
            <a:r>
              <a:rPr lang="en-AU" sz="2800" u="sng" dirty="0">
                <a:hlinkClick r:id="rId3"/>
              </a:rPr>
              <a:t>https://</a:t>
            </a:r>
            <a:r>
              <a:rPr lang="en-AU" sz="2800" u="sng" dirty="0" smtClean="0">
                <a:hlinkClick r:id="rId3"/>
              </a:rPr>
              <a:t>www.youtube.com/watch?v=fMmmiNlj0Fc</a:t>
            </a:r>
            <a:endParaRPr lang="en-AU" sz="2800" u="sng" dirty="0" smtClean="0"/>
          </a:p>
          <a:p>
            <a:pPr marL="514350" indent="-514350">
              <a:buFont typeface="+mj-lt"/>
              <a:buAutoNum type="arabicPeriod"/>
            </a:pPr>
            <a:r>
              <a:rPr lang="en-AU" dirty="0" smtClean="0"/>
              <a:t>Using tally marks, rank each place in terms of ‘liveability’ out of 10 on the handout sheet</a:t>
            </a:r>
          </a:p>
          <a:p>
            <a:pPr marL="514350" indent="-514350">
              <a:buFont typeface="+mj-lt"/>
              <a:buAutoNum type="arabicPeriod"/>
            </a:pPr>
            <a:r>
              <a:rPr lang="en-AU" dirty="0" smtClean="0"/>
              <a:t>Discuss findings </a:t>
            </a:r>
          </a:p>
          <a:p>
            <a:pPr marL="514350" indent="-514350">
              <a:buFont typeface="+mj-lt"/>
              <a:buAutoNum type="arabicPeriod"/>
            </a:pPr>
            <a:r>
              <a:rPr lang="en-AU" dirty="0" smtClean="0"/>
              <a:t>Let’s read: </a:t>
            </a:r>
            <a:r>
              <a:rPr lang="en-AU" b="1" dirty="0" smtClean="0"/>
              <a:t>Sense of Place </a:t>
            </a:r>
            <a:r>
              <a:rPr lang="en-AU" dirty="0" smtClean="0"/>
              <a:t>on pages 102 – 105 and </a:t>
            </a:r>
            <a:r>
              <a:rPr lang="en-AU" b="1" dirty="0" smtClean="0"/>
              <a:t>Liveability of places </a:t>
            </a:r>
            <a:r>
              <a:rPr lang="en-AU" dirty="0" smtClean="0"/>
              <a:t>on pages 106 - 107</a:t>
            </a:r>
          </a:p>
          <a:p>
            <a:pPr marL="514350" indent="-514350">
              <a:buFont typeface="+mj-lt"/>
              <a:buAutoNum type="arabicPeriod"/>
            </a:pPr>
            <a:endParaRPr lang="en-AU" dirty="0"/>
          </a:p>
        </p:txBody>
      </p:sp>
    </p:spTree>
    <p:extLst>
      <p:ext uri="{BB962C8B-B14F-4D97-AF65-F5344CB8AC3E}">
        <p14:creationId xmlns:p14="http://schemas.microsoft.com/office/powerpoint/2010/main" val="3384868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bg1"/>
                </a:solidFill>
              </a:rPr>
              <a:t>10 most liveable cities in the world</a:t>
            </a:r>
            <a:endParaRPr lang="en-AU" dirty="0">
              <a:solidFill>
                <a:schemeClr val="bg1"/>
              </a:solidFill>
            </a:endParaRPr>
          </a:p>
        </p:txBody>
      </p:sp>
      <p:sp>
        <p:nvSpPr>
          <p:cNvPr id="3" name="Content Placeholder 2"/>
          <p:cNvSpPr>
            <a:spLocks noGrp="1"/>
          </p:cNvSpPr>
          <p:nvPr>
            <p:ph idx="1"/>
          </p:nvPr>
        </p:nvSpPr>
        <p:spPr/>
        <p:txBody>
          <a:bodyPr>
            <a:normAutofit fontScale="70000" lnSpcReduction="20000"/>
          </a:bodyPr>
          <a:lstStyle/>
          <a:p>
            <a:pPr marL="0" indent="0">
              <a:buNone/>
            </a:pPr>
            <a:r>
              <a:rPr lang="en-AU" dirty="0" smtClean="0">
                <a:solidFill>
                  <a:srgbClr val="FFFF00"/>
                </a:solidFill>
              </a:rPr>
              <a:t>Watch the video: </a:t>
            </a:r>
            <a:r>
              <a:rPr lang="en-AU" sz="2800" u="sng" dirty="0" smtClean="0">
                <a:solidFill>
                  <a:srgbClr val="FFFF00"/>
                </a:solidFill>
                <a:ea typeface="Calibri"/>
                <a:cs typeface="Times New Roman"/>
                <a:hlinkClick r:id="rId3"/>
              </a:rPr>
              <a:t>https://youtu.be/r7pvvOfoi-k</a:t>
            </a:r>
            <a:endParaRPr lang="en-AU" sz="2800" u="sng" dirty="0" smtClean="0">
              <a:solidFill>
                <a:srgbClr val="FFFF00"/>
              </a:solidFill>
              <a:ea typeface="Calibri"/>
              <a:cs typeface="Times New Roman"/>
            </a:endParaRPr>
          </a:p>
          <a:p>
            <a:pPr marL="0" indent="0" algn="ctr">
              <a:buNone/>
            </a:pPr>
            <a:r>
              <a:rPr lang="en-AU" sz="4400" dirty="0" smtClean="0">
                <a:solidFill>
                  <a:schemeClr val="bg1"/>
                </a:solidFill>
                <a:cs typeface="Times New Roman"/>
              </a:rPr>
              <a:t>How do we measure liveability?</a:t>
            </a:r>
          </a:p>
          <a:p>
            <a:pPr marL="0" indent="0" algn="ctr">
              <a:buNone/>
            </a:pPr>
            <a:r>
              <a:rPr lang="en-AU" sz="4400" dirty="0" smtClean="0">
                <a:solidFill>
                  <a:srgbClr val="00B050"/>
                </a:solidFill>
                <a:cs typeface="Times New Roman"/>
              </a:rPr>
              <a:t>Stability</a:t>
            </a:r>
          </a:p>
          <a:p>
            <a:pPr marL="0" indent="0" algn="ctr">
              <a:buNone/>
            </a:pPr>
            <a:r>
              <a:rPr lang="en-AU" sz="4400" dirty="0" smtClean="0">
                <a:solidFill>
                  <a:srgbClr val="00B050"/>
                </a:solidFill>
                <a:cs typeface="Times New Roman"/>
              </a:rPr>
              <a:t>Education</a:t>
            </a:r>
          </a:p>
          <a:p>
            <a:pPr marL="0" indent="0" algn="ctr">
              <a:buNone/>
            </a:pPr>
            <a:r>
              <a:rPr lang="en-AU" sz="4400" dirty="0" smtClean="0">
                <a:solidFill>
                  <a:srgbClr val="00B050"/>
                </a:solidFill>
                <a:cs typeface="Times New Roman"/>
              </a:rPr>
              <a:t>Infrastructure</a:t>
            </a:r>
          </a:p>
          <a:p>
            <a:pPr marL="0" indent="0" algn="ctr">
              <a:buNone/>
            </a:pPr>
            <a:r>
              <a:rPr lang="en-AU" sz="4400" dirty="0" smtClean="0">
                <a:solidFill>
                  <a:srgbClr val="00B050"/>
                </a:solidFill>
                <a:cs typeface="Times New Roman"/>
              </a:rPr>
              <a:t>Healthcare</a:t>
            </a:r>
          </a:p>
          <a:p>
            <a:pPr marL="0" indent="0" algn="ctr">
              <a:buNone/>
            </a:pPr>
            <a:r>
              <a:rPr lang="en-AU" sz="4400" dirty="0" smtClean="0">
                <a:solidFill>
                  <a:srgbClr val="00B050"/>
                </a:solidFill>
                <a:cs typeface="Times New Roman"/>
              </a:rPr>
              <a:t>Culture </a:t>
            </a:r>
          </a:p>
          <a:p>
            <a:pPr marL="0" indent="0" algn="ctr">
              <a:buNone/>
            </a:pPr>
            <a:r>
              <a:rPr lang="en-AU" sz="4400" dirty="0" smtClean="0">
                <a:solidFill>
                  <a:srgbClr val="00B050"/>
                </a:solidFill>
                <a:cs typeface="Times New Roman"/>
              </a:rPr>
              <a:t>Environment</a:t>
            </a:r>
          </a:p>
          <a:p>
            <a:pPr marL="0" indent="0" algn="ctr">
              <a:buNone/>
            </a:pPr>
            <a:r>
              <a:rPr lang="en-AU" sz="4400" dirty="0" smtClean="0">
                <a:solidFill>
                  <a:schemeClr val="bg1"/>
                </a:solidFill>
                <a:cs typeface="Times New Roman"/>
              </a:rPr>
              <a:t>Let’s read chapter 1.5 on page 108</a:t>
            </a:r>
          </a:p>
          <a:p>
            <a:pPr marL="0" indent="0" algn="ctr">
              <a:buNone/>
            </a:pPr>
            <a:endParaRPr lang="en-AU" sz="4400" dirty="0" smtClean="0">
              <a:solidFill>
                <a:srgbClr val="00B050"/>
              </a:solidFill>
              <a:cs typeface="Times New Roman"/>
            </a:endParaRPr>
          </a:p>
          <a:p>
            <a:pPr marL="0" indent="0" algn="ctr">
              <a:buNone/>
            </a:pPr>
            <a:endParaRPr lang="en-AU" sz="4400" dirty="0" smtClean="0">
              <a:solidFill>
                <a:srgbClr val="00B050"/>
              </a:solidFill>
              <a:cs typeface="Times New Roman"/>
            </a:endParaRPr>
          </a:p>
          <a:p>
            <a:pPr marL="0" indent="0">
              <a:buNone/>
            </a:pPr>
            <a:endParaRPr lang="en-AU" sz="2800" dirty="0">
              <a:cs typeface="Times New Roman"/>
            </a:endParaRPr>
          </a:p>
        </p:txBody>
      </p:sp>
    </p:spTree>
    <p:extLst>
      <p:ext uri="{BB962C8B-B14F-4D97-AF65-F5344CB8AC3E}">
        <p14:creationId xmlns:p14="http://schemas.microsoft.com/office/powerpoint/2010/main" val="173859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a ‘Liveable City?</a:t>
            </a:r>
            <a:endParaRPr lang="en-AU" dirty="0"/>
          </a:p>
        </p:txBody>
      </p:sp>
      <p:sp>
        <p:nvSpPr>
          <p:cNvPr id="3" name="Content Placeholder 2"/>
          <p:cNvSpPr>
            <a:spLocks noGrp="1"/>
          </p:cNvSpPr>
          <p:nvPr>
            <p:ph idx="1"/>
          </p:nvPr>
        </p:nvSpPr>
        <p:spPr>
          <a:xfrm>
            <a:off x="457200" y="1340768"/>
            <a:ext cx="8229600" cy="4968552"/>
          </a:xfrm>
        </p:spPr>
        <p:txBody>
          <a:bodyPr/>
          <a:lstStyle/>
          <a:p>
            <a:pPr marL="514350" indent="-514350">
              <a:buFont typeface="+mj-lt"/>
              <a:buAutoNum type="arabicPeriod"/>
            </a:pPr>
            <a:r>
              <a:rPr lang="en-AU" sz="2800" dirty="0" smtClean="0"/>
              <a:t>From </a:t>
            </a:r>
            <a:r>
              <a:rPr lang="en-AU" sz="2800" dirty="0"/>
              <a:t>the lists below select one ‘most liveable’ and one ‘least liveable’ </a:t>
            </a:r>
            <a:r>
              <a:rPr lang="en-AU" sz="2800" dirty="0" smtClean="0"/>
              <a:t>city:  </a:t>
            </a:r>
            <a:endParaRPr lang="en-AU" sz="2800" dirty="0"/>
          </a:p>
          <a:p>
            <a:pPr marL="0" indent="0">
              <a:buNone/>
            </a:pPr>
            <a:r>
              <a:rPr lang="en-AU" sz="2800" b="1" dirty="0" smtClean="0"/>
              <a:t>Most </a:t>
            </a:r>
            <a:r>
              <a:rPr lang="en-AU" sz="2800" b="1" dirty="0"/>
              <a:t>liveable cities</a:t>
            </a:r>
            <a:r>
              <a:rPr lang="en-AU" sz="2800" dirty="0"/>
              <a:t>: Sydney, Vancouver, Toronto, </a:t>
            </a:r>
            <a:r>
              <a:rPr lang="en-AU" sz="2800" dirty="0" smtClean="0"/>
              <a:t>Auckland</a:t>
            </a:r>
            <a:r>
              <a:rPr lang="en-AU" sz="2800" dirty="0"/>
              <a:t>, Helsinki, Vienna, Perth, Bern, New </a:t>
            </a:r>
            <a:r>
              <a:rPr lang="en-AU" sz="2800" dirty="0" smtClean="0"/>
              <a:t>York</a:t>
            </a:r>
            <a:r>
              <a:rPr lang="en-AU" sz="2800" dirty="0"/>
              <a:t>, Melbourne. </a:t>
            </a:r>
            <a:endParaRPr lang="en-AU" sz="2800" dirty="0" smtClean="0"/>
          </a:p>
          <a:p>
            <a:pPr marL="0" indent="0">
              <a:buNone/>
            </a:pPr>
            <a:r>
              <a:rPr lang="en-AU" sz="2800" b="1" dirty="0" smtClean="0"/>
              <a:t>Least liveable </a:t>
            </a:r>
            <a:r>
              <a:rPr lang="en-AU" sz="2800" b="1" dirty="0"/>
              <a:t>cities</a:t>
            </a:r>
            <a:r>
              <a:rPr lang="en-AU" sz="2800" dirty="0"/>
              <a:t>: Dhaka, Tehran, Abidjan, Karachi, Port Moresby, Algiers, Harare, Lagos, Tripoli.</a:t>
            </a:r>
          </a:p>
          <a:p>
            <a:pPr marL="0" indent="0">
              <a:buNone/>
            </a:pPr>
            <a:endParaRPr lang="en-AU" sz="2800" dirty="0" smtClean="0"/>
          </a:p>
          <a:p>
            <a:pPr marL="0" indent="0">
              <a:buNone/>
            </a:pPr>
            <a:r>
              <a:rPr lang="en-AU" sz="2800" dirty="0" smtClean="0"/>
              <a:t>Make a power point titled: </a:t>
            </a:r>
          </a:p>
          <a:p>
            <a:pPr marL="0" indent="0">
              <a:buNone/>
            </a:pPr>
            <a:r>
              <a:rPr lang="en-AU" sz="2800" b="1" i="1" dirty="0" smtClean="0"/>
              <a:t>What makes a city </a:t>
            </a:r>
            <a:r>
              <a:rPr lang="en-AU" sz="2800" b="1" i="1" dirty="0"/>
              <a:t>l</a:t>
            </a:r>
            <a:r>
              <a:rPr lang="en-AU" sz="2800" b="1" i="1" dirty="0" smtClean="0"/>
              <a:t>iveable?</a:t>
            </a:r>
          </a:p>
          <a:p>
            <a:pPr marL="0" indent="0">
              <a:buNone/>
            </a:pPr>
            <a:endParaRPr lang="en-AU" sz="2800" dirty="0"/>
          </a:p>
        </p:txBody>
      </p:sp>
    </p:spTree>
    <p:extLst>
      <p:ext uri="{BB962C8B-B14F-4D97-AF65-F5344CB8AC3E}">
        <p14:creationId xmlns:p14="http://schemas.microsoft.com/office/powerpoint/2010/main" val="35109379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626</TotalTime>
  <Words>1545</Words>
  <Application>Microsoft Office PowerPoint</Application>
  <PresentationFormat>On-screen Show (4:3)</PresentationFormat>
  <Paragraphs>238</Paragraphs>
  <Slides>24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Baskerville Old Face</vt:lpstr>
      <vt:lpstr>Calibri</vt:lpstr>
      <vt:lpstr>Times New Roman</vt:lpstr>
      <vt:lpstr>Office Theme</vt:lpstr>
      <vt:lpstr>LIVEABILITY</vt:lpstr>
      <vt:lpstr>Capital Cities Of Australia</vt:lpstr>
      <vt:lpstr>Victoria</vt:lpstr>
      <vt:lpstr>Macedon Ranges</vt:lpstr>
      <vt:lpstr>Macedon Ranges</vt:lpstr>
      <vt:lpstr>Quality of Life</vt:lpstr>
      <vt:lpstr>Which place do you think is the best place to live?</vt:lpstr>
      <vt:lpstr>10 most liveable cities in the world</vt:lpstr>
      <vt:lpstr>What is a ‘Liveable City?</vt:lpstr>
      <vt:lpstr>Research</vt:lpstr>
      <vt:lpstr>PowerPoint Presentation</vt:lpstr>
      <vt:lpstr>Your Assessment Rubric</vt:lpstr>
      <vt:lpstr>What is a ‘Liveable City?  A Research Project on ‘Liveability’ By  Mrs Gossip</vt:lpstr>
      <vt:lpstr>Location in the world</vt:lpstr>
      <vt:lpstr>Population</vt:lpstr>
      <vt:lpstr>Natural Environment</vt:lpstr>
      <vt:lpstr>Stability – Law and Order    </vt:lpstr>
      <vt:lpstr>Economy</vt:lpstr>
      <vt:lpstr>Infrastructure</vt:lpstr>
      <vt:lpstr>Healthcare</vt:lpstr>
      <vt:lpstr>Education</vt:lpstr>
      <vt:lpstr>Lifestyle</vt:lpstr>
      <vt:lpstr>Summary</vt:lpstr>
      <vt:lpstr>Bibliography</vt:lpstr>
    </vt:vector>
  </TitlesOfParts>
  <Company>DEECD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LIVABILITY</dc:title>
  <dc:creator>Kathy Gossip</dc:creator>
  <cp:lastModifiedBy>Bob Haggart</cp:lastModifiedBy>
  <cp:revision>110</cp:revision>
  <dcterms:created xsi:type="dcterms:W3CDTF">2016-10-22T22:19:04Z</dcterms:created>
  <dcterms:modified xsi:type="dcterms:W3CDTF">2016-11-15T23:44:18Z</dcterms:modified>
</cp:coreProperties>
</file>